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1/29/2018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684F-BCA6-4417-AF8C-9EA5966EAA43}"/>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The Mataura river, tributaries and all my secret places</a:t>
            </a:r>
            <a:r>
              <a:rPr lang="en-US" dirty="0"/>
              <a:t>….</a:t>
            </a:r>
            <a:endParaRPr lang="en-NZ" dirty="0"/>
          </a:p>
        </p:txBody>
      </p:sp>
      <p:sp>
        <p:nvSpPr>
          <p:cNvPr id="3" name="Subtitle 2">
            <a:extLst>
              <a:ext uri="{FF2B5EF4-FFF2-40B4-BE49-F238E27FC236}">
                <a16:creationId xmlns:a16="http://schemas.microsoft.com/office/drawing/2014/main" id="{CA30E92A-825E-492D-9829-FD9C72AA0404}"/>
              </a:ext>
            </a:extLst>
          </p:cNvPr>
          <p:cNvSpPr>
            <a:spLocks noGrp="1"/>
          </p:cNvSpPr>
          <p:nvPr>
            <p:ph type="subTitle" idx="1"/>
          </p:nvPr>
        </p:nvSpPr>
        <p:spPr/>
        <p:txBody>
          <a:bodyPr>
            <a:normAutofit fontScale="92500"/>
          </a:bodyPr>
          <a:lstStyle/>
          <a:p>
            <a:r>
              <a:rPr lang="en-US" sz="4000" dirty="0">
                <a:solidFill>
                  <a:srgbClr val="FF0000"/>
                </a:solidFill>
                <a:latin typeface="Arial" panose="020B0604020202020204" pitchFamily="34" charset="0"/>
                <a:cs typeface="Arial" panose="020B0604020202020204" pitchFamily="34" charset="0"/>
              </a:rPr>
              <a:t>Secret places?? Don’t be silly </a:t>
            </a:r>
            <a:endParaRPr lang="en-NZ"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87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125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87C0-BBE0-4C8C-95FF-688352AB205B}"/>
              </a:ext>
            </a:extLst>
          </p:cNvPr>
          <p:cNvSpPr>
            <a:spLocks noGrp="1"/>
          </p:cNvSpPr>
          <p:nvPr>
            <p:ph type="title"/>
          </p:nvPr>
        </p:nvSpPr>
        <p:spPr>
          <a:xfrm>
            <a:off x="6241148" y="268712"/>
            <a:ext cx="5036452" cy="1596177"/>
          </a:xfrm>
        </p:spPr>
        <p:txBody>
          <a:bodyPr/>
          <a:lstStyle/>
          <a:p>
            <a:r>
              <a:rPr lang="en-US" dirty="0"/>
              <a:t>Wyndham to the sea</a:t>
            </a:r>
            <a:endParaRPr lang="en-NZ" dirty="0"/>
          </a:p>
        </p:txBody>
      </p:sp>
      <p:sp>
        <p:nvSpPr>
          <p:cNvPr id="3" name="Content Placeholder 2">
            <a:extLst>
              <a:ext uri="{FF2B5EF4-FFF2-40B4-BE49-F238E27FC236}">
                <a16:creationId xmlns:a16="http://schemas.microsoft.com/office/drawing/2014/main" id="{1D972510-666A-4343-A796-BE3A8BD37BDE}"/>
              </a:ext>
            </a:extLst>
          </p:cNvPr>
          <p:cNvSpPr>
            <a:spLocks noGrp="1"/>
          </p:cNvSpPr>
          <p:nvPr>
            <p:ph sz="quarter" idx="13"/>
          </p:nvPr>
        </p:nvSpPr>
        <p:spPr>
          <a:xfrm>
            <a:off x="6520070" y="1298714"/>
            <a:ext cx="4757530" cy="4492486"/>
          </a:xfrm>
        </p:spPr>
        <p:txBody>
          <a:bodyPr>
            <a:normAutofit fontScale="85000" lnSpcReduction="10000"/>
          </a:bodyPr>
          <a:lstStyle/>
          <a:p>
            <a:r>
              <a:rPr lang="en-US" dirty="0"/>
              <a:t>Yeah…. Its ok but gets quite big and slow and boring.</a:t>
            </a:r>
          </a:p>
          <a:p>
            <a:r>
              <a:rPr lang="en-US" dirty="0"/>
              <a:t>There are some really nice reaches but once you get to </a:t>
            </a:r>
            <a:r>
              <a:rPr lang="en-US" dirty="0" err="1"/>
              <a:t>matuara</a:t>
            </a:r>
            <a:r>
              <a:rPr lang="en-US" dirty="0"/>
              <a:t> island area it’s a bit blah. </a:t>
            </a:r>
          </a:p>
          <a:p>
            <a:r>
              <a:rPr lang="en-US" dirty="0"/>
              <a:t>Open all year from gorge road bridge to the sea. Often goes off with sea runners smashing whitebait if that’s your thing. At whitebait time there are a zillion camper vans and caravans </a:t>
            </a:r>
          </a:p>
          <a:p>
            <a:r>
              <a:rPr lang="en-US" dirty="0"/>
              <a:t>Never ever fished the estuary and probably never will but </a:t>
            </a:r>
            <a:r>
              <a:rPr lang="en-US" dirty="0" err="1"/>
              <a:t>im</a:t>
            </a:r>
            <a:r>
              <a:rPr lang="en-US" dirty="0"/>
              <a:t> told that its worth it as long as its not blowing straight from the south pole….often is. </a:t>
            </a:r>
            <a:endParaRPr lang="en-NZ" dirty="0"/>
          </a:p>
        </p:txBody>
      </p:sp>
      <p:pic>
        <p:nvPicPr>
          <p:cNvPr id="7" name="Picture 6">
            <a:extLst>
              <a:ext uri="{FF2B5EF4-FFF2-40B4-BE49-F238E27FC236}">
                <a16:creationId xmlns:a16="http://schemas.microsoft.com/office/drawing/2014/main" id="{630F8152-156A-4F18-A35B-D8A8ACC30DB9}"/>
              </a:ext>
            </a:extLst>
          </p:cNvPr>
          <p:cNvPicPr>
            <a:picLocks noChangeAspect="1"/>
          </p:cNvPicPr>
          <p:nvPr/>
        </p:nvPicPr>
        <p:blipFill>
          <a:blip r:embed="rId2"/>
          <a:stretch>
            <a:fillRect/>
          </a:stretch>
        </p:blipFill>
        <p:spPr>
          <a:xfrm>
            <a:off x="171774" y="203633"/>
            <a:ext cx="5866136" cy="6450733"/>
          </a:xfrm>
          <a:prstGeom prst="rect">
            <a:avLst/>
          </a:prstGeom>
        </p:spPr>
      </p:pic>
    </p:spTree>
    <p:extLst>
      <p:ext uri="{BB962C8B-B14F-4D97-AF65-F5344CB8AC3E}">
        <p14:creationId xmlns:p14="http://schemas.microsoft.com/office/powerpoint/2010/main" val="52629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C47E-3BF3-4DAB-86D2-A44D3945E692}"/>
              </a:ext>
            </a:extLst>
          </p:cNvPr>
          <p:cNvSpPr>
            <a:spLocks noGrp="1"/>
          </p:cNvSpPr>
          <p:nvPr>
            <p:ph type="title"/>
          </p:nvPr>
        </p:nvSpPr>
        <p:spPr>
          <a:xfrm>
            <a:off x="913775" y="618517"/>
            <a:ext cx="10364451" cy="1091013"/>
          </a:xfrm>
        </p:spPr>
        <p:txBody>
          <a:bodyPr/>
          <a:lstStyle/>
          <a:p>
            <a:r>
              <a:rPr lang="en-US" dirty="0"/>
              <a:t>gear </a:t>
            </a:r>
            <a:endParaRPr lang="en-NZ" dirty="0"/>
          </a:p>
        </p:txBody>
      </p:sp>
      <p:sp>
        <p:nvSpPr>
          <p:cNvPr id="3" name="Content Placeholder 2">
            <a:extLst>
              <a:ext uri="{FF2B5EF4-FFF2-40B4-BE49-F238E27FC236}">
                <a16:creationId xmlns:a16="http://schemas.microsoft.com/office/drawing/2014/main" id="{46319CB6-96F9-4458-B527-4D3C695587C1}"/>
              </a:ext>
            </a:extLst>
          </p:cNvPr>
          <p:cNvSpPr>
            <a:spLocks noGrp="1"/>
          </p:cNvSpPr>
          <p:nvPr>
            <p:ph sz="quarter" idx="13"/>
          </p:nvPr>
        </p:nvSpPr>
        <p:spPr>
          <a:xfrm>
            <a:off x="794504" y="1439439"/>
            <a:ext cx="10363826" cy="4431273"/>
          </a:xfrm>
        </p:spPr>
        <p:txBody>
          <a:bodyPr>
            <a:normAutofit fontScale="92500" lnSpcReduction="10000"/>
          </a:bodyPr>
          <a:lstStyle/>
          <a:p>
            <a:r>
              <a:rPr lang="en-US" dirty="0"/>
              <a:t>4-6 </a:t>
            </a:r>
            <a:r>
              <a:rPr lang="en-US" dirty="0" err="1"/>
              <a:t>wgt</a:t>
            </a:r>
            <a:r>
              <a:rPr lang="en-US" dirty="0"/>
              <a:t> rod – med fast action is my preference but something that will deliver a 16 spinner like thistle down or a twin bead head rig quickly from a roll cast </a:t>
            </a:r>
          </a:p>
          <a:p>
            <a:r>
              <a:rPr lang="en-US" dirty="0" err="1"/>
              <a:t>Wgt</a:t>
            </a:r>
            <a:r>
              <a:rPr lang="en-US" dirty="0"/>
              <a:t> forward line and a decent reel. Doesn’t need to be the best on the market, many fish will be played off the hand and get net close before all the string is on the reel. </a:t>
            </a:r>
          </a:p>
          <a:p>
            <a:r>
              <a:rPr lang="en-US" dirty="0"/>
              <a:t>12-15’ tapered leader with 3-5’ tippet. 6lb tippet 90% of the time but may have to drop to 3/4lb. Carry some mono tippet as well as </a:t>
            </a:r>
            <a:r>
              <a:rPr lang="en-US" dirty="0" err="1"/>
              <a:t>flouro</a:t>
            </a:r>
            <a:endParaRPr lang="en-US" dirty="0"/>
          </a:p>
          <a:p>
            <a:r>
              <a:rPr lang="en-US" dirty="0"/>
              <a:t>Good wading boots with cleats recommended</a:t>
            </a:r>
          </a:p>
          <a:p>
            <a:r>
              <a:rPr lang="en-US" dirty="0"/>
              <a:t>Wet wading </a:t>
            </a:r>
            <a:r>
              <a:rPr lang="en-US" dirty="0" err="1"/>
              <a:t>jan</a:t>
            </a:r>
            <a:r>
              <a:rPr lang="en-US" dirty="0"/>
              <a:t> through early march especially if covering some distance </a:t>
            </a:r>
          </a:p>
          <a:p>
            <a:r>
              <a:rPr lang="en-US" dirty="0"/>
              <a:t>Waders often good idea in lower reaches where you could be fishing one pool all day and often need to stand deeper.</a:t>
            </a:r>
          </a:p>
          <a:p>
            <a:r>
              <a:rPr lang="en-US" dirty="0"/>
              <a:t>Dull </a:t>
            </a:r>
            <a:r>
              <a:rPr lang="en-US" dirty="0" err="1"/>
              <a:t>coloured</a:t>
            </a:r>
            <a:r>
              <a:rPr lang="en-US" dirty="0"/>
              <a:t> clothing an absolute must and no sparkly bits</a:t>
            </a:r>
          </a:p>
          <a:p>
            <a:pPr marL="0" indent="0">
              <a:buNone/>
            </a:pPr>
            <a:endParaRPr lang="en-US" dirty="0"/>
          </a:p>
          <a:p>
            <a:endParaRPr lang="en-NZ" dirty="0"/>
          </a:p>
        </p:txBody>
      </p:sp>
    </p:spTree>
    <p:extLst>
      <p:ext uri="{BB962C8B-B14F-4D97-AF65-F5344CB8AC3E}">
        <p14:creationId xmlns:p14="http://schemas.microsoft.com/office/powerpoint/2010/main" val="171791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53BA-1B3D-481E-AD52-2CE101552054}"/>
              </a:ext>
            </a:extLst>
          </p:cNvPr>
          <p:cNvSpPr>
            <a:spLocks noGrp="1"/>
          </p:cNvSpPr>
          <p:nvPr>
            <p:ph type="title"/>
          </p:nvPr>
        </p:nvSpPr>
        <p:spPr>
          <a:xfrm>
            <a:off x="913775" y="-324014"/>
            <a:ext cx="10364451" cy="1596177"/>
          </a:xfrm>
        </p:spPr>
        <p:txBody>
          <a:bodyPr/>
          <a:lstStyle/>
          <a:p>
            <a:r>
              <a:rPr lang="en-US" dirty="0"/>
              <a:t>Flies </a:t>
            </a:r>
            <a:endParaRPr lang="en-NZ" dirty="0"/>
          </a:p>
        </p:txBody>
      </p:sp>
      <p:pic>
        <p:nvPicPr>
          <p:cNvPr id="5" name="Picture 4">
            <a:extLst>
              <a:ext uri="{FF2B5EF4-FFF2-40B4-BE49-F238E27FC236}">
                <a16:creationId xmlns:a16="http://schemas.microsoft.com/office/drawing/2014/main" id="{E56429DA-DB75-4A85-9E43-1C88F4BBF491}"/>
              </a:ext>
            </a:extLst>
          </p:cNvPr>
          <p:cNvPicPr>
            <a:picLocks noChangeAspect="1"/>
          </p:cNvPicPr>
          <p:nvPr/>
        </p:nvPicPr>
        <p:blipFill>
          <a:blip r:embed="rId2"/>
          <a:stretch>
            <a:fillRect/>
          </a:stretch>
        </p:blipFill>
        <p:spPr>
          <a:xfrm>
            <a:off x="2096088" y="780251"/>
            <a:ext cx="7920110" cy="5941105"/>
          </a:xfrm>
          <a:prstGeom prst="rect">
            <a:avLst/>
          </a:prstGeom>
        </p:spPr>
      </p:pic>
    </p:spTree>
    <p:extLst>
      <p:ext uri="{BB962C8B-B14F-4D97-AF65-F5344CB8AC3E}">
        <p14:creationId xmlns:p14="http://schemas.microsoft.com/office/powerpoint/2010/main" val="198866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FF92-58EC-4904-9C84-E87CA32CEC57}"/>
              </a:ext>
            </a:extLst>
          </p:cNvPr>
          <p:cNvSpPr>
            <a:spLocks noGrp="1"/>
          </p:cNvSpPr>
          <p:nvPr>
            <p:ph type="title"/>
          </p:nvPr>
        </p:nvSpPr>
        <p:spPr>
          <a:xfrm>
            <a:off x="913775" y="309025"/>
            <a:ext cx="10364451" cy="1139945"/>
          </a:xfrm>
        </p:spPr>
        <p:txBody>
          <a:bodyPr/>
          <a:lstStyle/>
          <a:p>
            <a:r>
              <a:rPr lang="en-US" dirty="0"/>
              <a:t>Dry fly!! </a:t>
            </a:r>
            <a:r>
              <a:rPr lang="en-US" dirty="0" err="1"/>
              <a:t>Emergers</a:t>
            </a:r>
            <a:r>
              <a:rPr lang="en-US" dirty="0"/>
              <a:t>, duns and spinners </a:t>
            </a:r>
            <a:endParaRPr lang="en-NZ" dirty="0"/>
          </a:p>
        </p:txBody>
      </p:sp>
      <p:pic>
        <p:nvPicPr>
          <p:cNvPr id="5" name="Picture 4">
            <a:extLst>
              <a:ext uri="{FF2B5EF4-FFF2-40B4-BE49-F238E27FC236}">
                <a16:creationId xmlns:a16="http://schemas.microsoft.com/office/drawing/2014/main" id="{7813BF02-84FC-4FDA-A37A-40963FEABD7A}"/>
              </a:ext>
            </a:extLst>
          </p:cNvPr>
          <p:cNvPicPr>
            <a:picLocks noChangeAspect="1"/>
          </p:cNvPicPr>
          <p:nvPr/>
        </p:nvPicPr>
        <p:blipFill>
          <a:blip r:embed="rId2"/>
          <a:stretch>
            <a:fillRect/>
          </a:stretch>
        </p:blipFill>
        <p:spPr>
          <a:xfrm>
            <a:off x="478301" y="1289069"/>
            <a:ext cx="5239605" cy="4781140"/>
          </a:xfrm>
          <a:prstGeom prst="rect">
            <a:avLst/>
          </a:prstGeom>
        </p:spPr>
      </p:pic>
      <p:pic>
        <p:nvPicPr>
          <p:cNvPr id="7" name="Picture 6">
            <a:extLst>
              <a:ext uri="{FF2B5EF4-FFF2-40B4-BE49-F238E27FC236}">
                <a16:creationId xmlns:a16="http://schemas.microsoft.com/office/drawing/2014/main" id="{3B340B42-1EF5-4EE3-B816-9F4FB021EA20}"/>
              </a:ext>
            </a:extLst>
          </p:cNvPr>
          <p:cNvPicPr>
            <a:picLocks noChangeAspect="1"/>
          </p:cNvPicPr>
          <p:nvPr/>
        </p:nvPicPr>
        <p:blipFill>
          <a:blip r:embed="rId3"/>
          <a:stretch>
            <a:fillRect/>
          </a:stretch>
        </p:blipFill>
        <p:spPr>
          <a:xfrm>
            <a:off x="6287280" y="1289068"/>
            <a:ext cx="5454418" cy="4781139"/>
          </a:xfrm>
          <a:prstGeom prst="rect">
            <a:avLst/>
          </a:prstGeom>
        </p:spPr>
      </p:pic>
    </p:spTree>
    <p:extLst>
      <p:ext uri="{BB962C8B-B14F-4D97-AF65-F5344CB8AC3E}">
        <p14:creationId xmlns:p14="http://schemas.microsoft.com/office/powerpoint/2010/main" val="449410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759D-AAC4-43F4-9165-AF6DE0CA9ACF}"/>
              </a:ext>
            </a:extLst>
          </p:cNvPr>
          <p:cNvSpPr>
            <a:spLocks noGrp="1"/>
          </p:cNvSpPr>
          <p:nvPr>
            <p:ph type="title"/>
          </p:nvPr>
        </p:nvSpPr>
        <p:spPr>
          <a:xfrm>
            <a:off x="913775" y="238688"/>
            <a:ext cx="10364451" cy="858591"/>
          </a:xfrm>
        </p:spPr>
        <p:txBody>
          <a:bodyPr>
            <a:normAutofit/>
          </a:bodyPr>
          <a:lstStyle/>
          <a:p>
            <a:r>
              <a:rPr lang="en-US" sz="4400" dirty="0" err="1"/>
              <a:t>emergers</a:t>
            </a:r>
            <a:endParaRPr lang="en-NZ" sz="4400" dirty="0"/>
          </a:p>
        </p:txBody>
      </p:sp>
      <p:pic>
        <p:nvPicPr>
          <p:cNvPr id="5" name="Picture 4">
            <a:extLst>
              <a:ext uri="{FF2B5EF4-FFF2-40B4-BE49-F238E27FC236}">
                <a16:creationId xmlns:a16="http://schemas.microsoft.com/office/drawing/2014/main" id="{80543498-4E38-4382-BDDA-254EA9C9BDE8}"/>
              </a:ext>
            </a:extLst>
          </p:cNvPr>
          <p:cNvPicPr>
            <a:picLocks noChangeAspect="1"/>
          </p:cNvPicPr>
          <p:nvPr/>
        </p:nvPicPr>
        <p:blipFill>
          <a:blip r:embed="rId2"/>
          <a:stretch>
            <a:fillRect/>
          </a:stretch>
        </p:blipFill>
        <p:spPr>
          <a:xfrm rot="5400000">
            <a:off x="-426895" y="834392"/>
            <a:ext cx="4765627" cy="3574220"/>
          </a:xfrm>
          <a:prstGeom prst="rect">
            <a:avLst/>
          </a:prstGeom>
        </p:spPr>
      </p:pic>
      <p:pic>
        <p:nvPicPr>
          <p:cNvPr id="7" name="Picture 6">
            <a:extLst>
              <a:ext uri="{FF2B5EF4-FFF2-40B4-BE49-F238E27FC236}">
                <a16:creationId xmlns:a16="http://schemas.microsoft.com/office/drawing/2014/main" id="{BA3764DD-A2AC-445F-AF2B-8C01AEE800E7}"/>
              </a:ext>
            </a:extLst>
          </p:cNvPr>
          <p:cNvPicPr>
            <a:picLocks noChangeAspect="1"/>
          </p:cNvPicPr>
          <p:nvPr/>
        </p:nvPicPr>
        <p:blipFill>
          <a:blip r:embed="rId3"/>
          <a:stretch>
            <a:fillRect/>
          </a:stretch>
        </p:blipFill>
        <p:spPr>
          <a:xfrm rot="5400000">
            <a:off x="7979544" y="837401"/>
            <a:ext cx="4765626" cy="3574220"/>
          </a:xfrm>
          <a:prstGeom prst="rect">
            <a:avLst/>
          </a:prstGeom>
        </p:spPr>
      </p:pic>
      <p:pic>
        <p:nvPicPr>
          <p:cNvPr id="9" name="Picture 8">
            <a:extLst>
              <a:ext uri="{FF2B5EF4-FFF2-40B4-BE49-F238E27FC236}">
                <a16:creationId xmlns:a16="http://schemas.microsoft.com/office/drawing/2014/main" id="{4067FADD-A500-49A5-AD52-AB9AB5061429}"/>
              </a:ext>
            </a:extLst>
          </p:cNvPr>
          <p:cNvPicPr>
            <a:picLocks noChangeAspect="1"/>
          </p:cNvPicPr>
          <p:nvPr/>
        </p:nvPicPr>
        <p:blipFill>
          <a:blip r:embed="rId4"/>
          <a:stretch>
            <a:fillRect/>
          </a:stretch>
        </p:blipFill>
        <p:spPr>
          <a:xfrm>
            <a:off x="4038445" y="970670"/>
            <a:ext cx="4214267" cy="5181807"/>
          </a:xfrm>
          <a:prstGeom prst="rect">
            <a:avLst/>
          </a:prstGeom>
        </p:spPr>
      </p:pic>
    </p:spTree>
    <p:extLst>
      <p:ext uri="{BB962C8B-B14F-4D97-AF65-F5344CB8AC3E}">
        <p14:creationId xmlns:p14="http://schemas.microsoft.com/office/powerpoint/2010/main" val="378341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DC9466-8FA5-49E7-BAE0-D671BDEA22D6}"/>
              </a:ext>
            </a:extLst>
          </p:cNvPr>
          <p:cNvPicPr>
            <a:picLocks noChangeAspect="1"/>
          </p:cNvPicPr>
          <p:nvPr/>
        </p:nvPicPr>
        <p:blipFill>
          <a:blip r:embed="rId2"/>
          <a:stretch>
            <a:fillRect/>
          </a:stretch>
        </p:blipFill>
        <p:spPr>
          <a:xfrm rot="5400000">
            <a:off x="-584017" y="1099917"/>
            <a:ext cx="6210886" cy="4658165"/>
          </a:xfrm>
          <a:prstGeom prst="rect">
            <a:avLst/>
          </a:prstGeom>
        </p:spPr>
      </p:pic>
      <p:pic>
        <p:nvPicPr>
          <p:cNvPr id="7" name="Picture 6">
            <a:extLst>
              <a:ext uri="{FF2B5EF4-FFF2-40B4-BE49-F238E27FC236}">
                <a16:creationId xmlns:a16="http://schemas.microsoft.com/office/drawing/2014/main" id="{AF6FB128-9AD5-41A1-9739-02C77A4D13C4}"/>
              </a:ext>
            </a:extLst>
          </p:cNvPr>
          <p:cNvPicPr>
            <a:picLocks noChangeAspect="1"/>
          </p:cNvPicPr>
          <p:nvPr/>
        </p:nvPicPr>
        <p:blipFill>
          <a:blip r:embed="rId3"/>
          <a:stretch>
            <a:fillRect/>
          </a:stretch>
        </p:blipFill>
        <p:spPr>
          <a:xfrm rot="5400000">
            <a:off x="6691744" y="1099916"/>
            <a:ext cx="6210888" cy="4658166"/>
          </a:xfrm>
          <a:prstGeom prst="rect">
            <a:avLst/>
          </a:prstGeom>
        </p:spPr>
      </p:pic>
      <p:sp>
        <p:nvSpPr>
          <p:cNvPr id="8" name="TextBox 7">
            <a:extLst>
              <a:ext uri="{FF2B5EF4-FFF2-40B4-BE49-F238E27FC236}">
                <a16:creationId xmlns:a16="http://schemas.microsoft.com/office/drawing/2014/main" id="{1159DA6B-9BEE-458A-AA79-0D3499816AF3}"/>
              </a:ext>
            </a:extLst>
          </p:cNvPr>
          <p:cNvSpPr txBox="1"/>
          <p:nvPr/>
        </p:nvSpPr>
        <p:spPr>
          <a:xfrm>
            <a:off x="4781790" y="492369"/>
            <a:ext cx="2447778" cy="830997"/>
          </a:xfrm>
          <a:prstGeom prst="rect">
            <a:avLst/>
          </a:prstGeom>
          <a:noFill/>
        </p:spPr>
        <p:txBody>
          <a:bodyPr wrap="square" rtlCol="0">
            <a:spAutoFit/>
          </a:bodyPr>
          <a:lstStyle/>
          <a:p>
            <a:pPr algn="ctr"/>
            <a:r>
              <a:rPr lang="en-US" sz="4800" dirty="0">
                <a:latin typeface="Arial" panose="020B0604020202020204" pitchFamily="34" charset="0"/>
                <a:cs typeface="Arial" panose="020B0604020202020204" pitchFamily="34" charset="0"/>
              </a:rPr>
              <a:t>Duns</a:t>
            </a:r>
            <a:r>
              <a:rPr lang="en-US" dirty="0"/>
              <a:t> </a:t>
            </a:r>
            <a:endParaRPr lang="en-NZ" dirty="0"/>
          </a:p>
        </p:txBody>
      </p:sp>
      <p:pic>
        <p:nvPicPr>
          <p:cNvPr id="9" name="Picture 8">
            <a:extLst>
              <a:ext uri="{FF2B5EF4-FFF2-40B4-BE49-F238E27FC236}">
                <a16:creationId xmlns:a16="http://schemas.microsoft.com/office/drawing/2014/main" id="{1D5609EB-3C12-4AA4-8A70-646AB87B1D3F}"/>
              </a:ext>
            </a:extLst>
          </p:cNvPr>
          <p:cNvPicPr>
            <a:picLocks noChangeAspect="1"/>
          </p:cNvPicPr>
          <p:nvPr/>
        </p:nvPicPr>
        <p:blipFill>
          <a:blip r:embed="rId4"/>
          <a:stretch>
            <a:fillRect/>
          </a:stretch>
        </p:blipFill>
        <p:spPr>
          <a:xfrm rot="5400000">
            <a:off x="3915162" y="2625921"/>
            <a:ext cx="4466883" cy="3350162"/>
          </a:xfrm>
          <a:prstGeom prst="rect">
            <a:avLst/>
          </a:prstGeom>
        </p:spPr>
      </p:pic>
    </p:spTree>
    <p:extLst>
      <p:ext uri="{BB962C8B-B14F-4D97-AF65-F5344CB8AC3E}">
        <p14:creationId xmlns:p14="http://schemas.microsoft.com/office/powerpoint/2010/main" val="2930634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CB20DF-8A9E-494F-A0CD-67177A0FBF04}"/>
              </a:ext>
            </a:extLst>
          </p:cNvPr>
          <p:cNvPicPr>
            <a:picLocks noChangeAspect="1"/>
          </p:cNvPicPr>
          <p:nvPr/>
        </p:nvPicPr>
        <p:blipFill>
          <a:blip r:embed="rId2"/>
          <a:stretch>
            <a:fillRect/>
          </a:stretch>
        </p:blipFill>
        <p:spPr>
          <a:xfrm rot="5400000">
            <a:off x="491770" y="3531360"/>
            <a:ext cx="3606179" cy="2704634"/>
          </a:xfrm>
          <a:prstGeom prst="rect">
            <a:avLst/>
          </a:prstGeom>
        </p:spPr>
      </p:pic>
      <p:sp>
        <p:nvSpPr>
          <p:cNvPr id="2" name="Title 1">
            <a:extLst>
              <a:ext uri="{FF2B5EF4-FFF2-40B4-BE49-F238E27FC236}">
                <a16:creationId xmlns:a16="http://schemas.microsoft.com/office/drawing/2014/main" id="{366EAC21-A4EF-4F29-BD29-FB4C9A75D85E}"/>
              </a:ext>
            </a:extLst>
          </p:cNvPr>
          <p:cNvSpPr>
            <a:spLocks noGrp="1"/>
          </p:cNvSpPr>
          <p:nvPr>
            <p:ph type="title"/>
          </p:nvPr>
        </p:nvSpPr>
        <p:spPr>
          <a:xfrm>
            <a:off x="3735892" y="379977"/>
            <a:ext cx="5592418" cy="1596177"/>
          </a:xfrm>
        </p:spPr>
        <p:txBody>
          <a:bodyPr/>
          <a:lstStyle/>
          <a:p>
            <a:r>
              <a:rPr lang="en-US" sz="5400" dirty="0"/>
              <a:t>Spinners</a:t>
            </a:r>
            <a:r>
              <a:rPr lang="en-US" dirty="0"/>
              <a:t> </a:t>
            </a:r>
            <a:endParaRPr lang="en-NZ" dirty="0"/>
          </a:p>
        </p:txBody>
      </p:sp>
      <p:pic>
        <p:nvPicPr>
          <p:cNvPr id="5" name="Picture 4">
            <a:extLst>
              <a:ext uri="{FF2B5EF4-FFF2-40B4-BE49-F238E27FC236}">
                <a16:creationId xmlns:a16="http://schemas.microsoft.com/office/drawing/2014/main" id="{0D0670F2-B42E-4382-89A5-428C53C5A2E4}"/>
              </a:ext>
            </a:extLst>
          </p:cNvPr>
          <p:cNvPicPr>
            <a:picLocks noChangeAspect="1"/>
          </p:cNvPicPr>
          <p:nvPr/>
        </p:nvPicPr>
        <p:blipFill>
          <a:blip r:embed="rId3"/>
          <a:stretch>
            <a:fillRect/>
          </a:stretch>
        </p:blipFill>
        <p:spPr>
          <a:xfrm rot="10800000">
            <a:off x="276663" y="379977"/>
            <a:ext cx="4398499" cy="3298874"/>
          </a:xfrm>
          <a:prstGeom prst="rect">
            <a:avLst/>
          </a:prstGeom>
        </p:spPr>
      </p:pic>
      <p:pic>
        <p:nvPicPr>
          <p:cNvPr id="7" name="Picture 6">
            <a:extLst>
              <a:ext uri="{FF2B5EF4-FFF2-40B4-BE49-F238E27FC236}">
                <a16:creationId xmlns:a16="http://schemas.microsoft.com/office/drawing/2014/main" id="{02D41F0C-BDC7-409C-9C2B-9F83450891CE}"/>
              </a:ext>
            </a:extLst>
          </p:cNvPr>
          <p:cNvPicPr>
            <a:picLocks noChangeAspect="1"/>
          </p:cNvPicPr>
          <p:nvPr/>
        </p:nvPicPr>
        <p:blipFill>
          <a:blip r:embed="rId4"/>
          <a:stretch>
            <a:fillRect/>
          </a:stretch>
        </p:blipFill>
        <p:spPr>
          <a:xfrm rot="5400000">
            <a:off x="4731632" y="2161446"/>
            <a:ext cx="4046416" cy="3034812"/>
          </a:xfrm>
          <a:prstGeom prst="rect">
            <a:avLst/>
          </a:prstGeom>
        </p:spPr>
      </p:pic>
      <p:pic>
        <p:nvPicPr>
          <p:cNvPr id="9" name="Picture 8">
            <a:extLst>
              <a:ext uri="{FF2B5EF4-FFF2-40B4-BE49-F238E27FC236}">
                <a16:creationId xmlns:a16="http://schemas.microsoft.com/office/drawing/2014/main" id="{338512BC-EC6B-4F43-AF5F-CDE26ECB1D2B}"/>
              </a:ext>
            </a:extLst>
          </p:cNvPr>
          <p:cNvPicPr>
            <a:picLocks noChangeAspect="1"/>
          </p:cNvPicPr>
          <p:nvPr/>
        </p:nvPicPr>
        <p:blipFill>
          <a:blip r:embed="rId5"/>
          <a:stretch>
            <a:fillRect/>
          </a:stretch>
        </p:blipFill>
        <p:spPr>
          <a:xfrm rot="5400000">
            <a:off x="9066664" y="397245"/>
            <a:ext cx="2992707" cy="2704635"/>
          </a:xfrm>
          <a:prstGeom prst="rect">
            <a:avLst/>
          </a:prstGeom>
        </p:spPr>
      </p:pic>
      <p:pic>
        <p:nvPicPr>
          <p:cNvPr id="11" name="Picture 10">
            <a:extLst>
              <a:ext uri="{FF2B5EF4-FFF2-40B4-BE49-F238E27FC236}">
                <a16:creationId xmlns:a16="http://schemas.microsoft.com/office/drawing/2014/main" id="{6B1CE85F-0FBE-4B9B-BF53-25865E19FB99}"/>
              </a:ext>
            </a:extLst>
          </p:cNvPr>
          <p:cNvPicPr>
            <a:picLocks noChangeAspect="1"/>
          </p:cNvPicPr>
          <p:nvPr/>
        </p:nvPicPr>
        <p:blipFill>
          <a:blip r:embed="rId6"/>
          <a:stretch>
            <a:fillRect/>
          </a:stretch>
        </p:blipFill>
        <p:spPr>
          <a:xfrm rot="5400000">
            <a:off x="8759931" y="3531359"/>
            <a:ext cx="3606179" cy="2704634"/>
          </a:xfrm>
          <a:prstGeom prst="rect">
            <a:avLst/>
          </a:prstGeom>
        </p:spPr>
      </p:pic>
    </p:spTree>
    <p:extLst>
      <p:ext uri="{BB962C8B-B14F-4D97-AF65-F5344CB8AC3E}">
        <p14:creationId xmlns:p14="http://schemas.microsoft.com/office/powerpoint/2010/main" val="25125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2A61C-473E-402F-B558-C87699AE85FD}"/>
              </a:ext>
            </a:extLst>
          </p:cNvPr>
          <p:cNvSpPr>
            <a:spLocks noGrp="1"/>
          </p:cNvSpPr>
          <p:nvPr>
            <p:ph type="title"/>
          </p:nvPr>
        </p:nvSpPr>
        <p:spPr>
          <a:xfrm>
            <a:off x="4093696" y="365760"/>
            <a:ext cx="6551481" cy="1596177"/>
          </a:xfrm>
        </p:spPr>
        <p:txBody>
          <a:bodyPr/>
          <a:lstStyle/>
          <a:p>
            <a:r>
              <a:rPr lang="en-US" dirty="0"/>
              <a:t>Nymphs – unweighted and weighted </a:t>
            </a:r>
            <a:endParaRPr lang="en-NZ" dirty="0"/>
          </a:p>
        </p:txBody>
      </p:sp>
      <p:pic>
        <p:nvPicPr>
          <p:cNvPr id="11" name="Picture 10">
            <a:extLst>
              <a:ext uri="{FF2B5EF4-FFF2-40B4-BE49-F238E27FC236}">
                <a16:creationId xmlns:a16="http://schemas.microsoft.com/office/drawing/2014/main" id="{C651487D-BBDC-42D6-A5E4-5BBA1C9A216D}"/>
              </a:ext>
            </a:extLst>
          </p:cNvPr>
          <p:cNvPicPr>
            <a:picLocks noChangeAspect="1"/>
          </p:cNvPicPr>
          <p:nvPr/>
        </p:nvPicPr>
        <p:blipFill>
          <a:blip r:embed="rId2"/>
          <a:stretch>
            <a:fillRect/>
          </a:stretch>
        </p:blipFill>
        <p:spPr>
          <a:xfrm rot="5400000">
            <a:off x="-434585" y="1060890"/>
            <a:ext cx="5561037" cy="4170778"/>
          </a:xfrm>
          <a:prstGeom prst="rect">
            <a:avLst/>
          </a:prstGeom>
        </p:spPr>
      </p:pic>
      <p:pic>
        <p:nvPicPr>
          <p:cNvPr id="13" name="Picture 12">
            <a:extLst>
              <a:ext uri="{FF2B5EF4-FFF2-40B4-BE49-F238E27FC236}">
                <a16:creationId xmlns:a16="http://schemas.microsoft.com/office/drawing/2014/main" id="{35064295-1B66-4FC9-AA17-C070509809D1}"/>
              </a:ext>
            </a:extLst>
          </p:cNvPr>
          <p:cNvPicPr>
            <a:picLocks noChangeAspect="1"/>
          </p:cNvPicPr>
          <p:nvPr/>
        </p:nvPicPr>
        <p:blipFill>
          <a:blip r:embed="rId3"/>
          <a:stretch>
            <a:fillRect/>
          </a:stretch>
        </p:blipFill>
        <p:spPr>
          <a:xfrm rot="5400000">
            <a:off x="4149090" y="2687808"/>
            <a:ext cx="4508695" cy="3381521"/>
          </a:xfrm>
          <a:prstGeom prst="rect">
            <a:avLst/>
          </a:prstGeom>
        </p:spPr>
      </p:pic>
      <p:pic>
        <p:nvPicPr>
          <p:cNvPr id="15" name="Picture 14">
            <a:extLst>
              <a:ext uri="{FF2B5EF4-FFF2-40B4-BE49-F238E27FC236}">
                <a16:creationId xmlns:a16="http://schemas.microsoft.com/office/drawing/2014/main" id="{CF988454-8C82-4AA4-8205-14288AD86896}"/>
              </a:ext>
            </a:extLst>
          </p:cNvPr>
          <p:cNvPicPr>
            <a:picLocks noChangeAspect="1"/>
          </p:cNvPicPr>
          <p:nvPr/>
        </p:nvPicPr>
        <p:blipFill>
          <a:blip r:embed="rId4"/>
          <a:stretch>
            <a:fillRect/>
          </a:stretch>
        </p:blipFill>
        <p:spPr>
          <a:xfrm rot="5400000">
            <a:off x="7951178" y="1991457"/>
            <a:ext cx="4339883" cy="3254912"/>
          </a:xfrm>
          <a:prstGeom prst="rect">
            <a:avLst/>
          </a:prstGeom>
        </p:spPr>
      </p:pic>
    </p:spTree>
    <p:extLst>
      <p:ext uri="{BB962C8B-B14F-4D97-AF65-F5344CB8AC3E}">
        <p14:creationId xmlns:p14="http://schemas.microsoft.com/office/powerpoint/2010/main" val="43967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FA518-727E-4B7E-B8BA-2B56FFC333CE}"/>
              </a:ext>
            </a:extLst>
          </p:cNvPr>
          <p:cNvSpPr>
            <a:spLocks noGrp="1"/>
          </p:cNvSpPr>
          <p:nvPr>
            <p:ph type="title"/>
          </p:nvPr>
        </p:nvSpPr>
        <p:spPr>
          <a:xfrm>
            <a:off x="1279378" y="435637"/>
            <a:ext cx="10364451" cy="1596177"/>
          </a:xfrm>
        </p:spPr>
        <p:txBody>
          <a:bodyPr/>
          <a:lstStyle/>
          <a:p>
            <a:r>
              <a:rPr lang="en-US" dirty="0"/>
              <a:t>Nymphs - weighted </a:t>
            </a:r>
            <a:endParaRPr lang="en-NZ" dirty="0"/>
          </a:p>
        </p:txBody>
      </p:sp>
      <p:pic>
        <p:nvPicPr>
          <p:cNvPr id="7" name="Picture 6">
            <a:extLst>
              <a:ext uri="{FF2B5EF4-FFF2-40B4-BE49-F238E27FC236}">
                <a16:creationId xmlns:a16="http://schemas.microsoft.com/office/drawing/2014/main" id="{77068ACC-93D7-487D-96D0-ADEB10D4C2BB}"/>
              </a:ext>
            </a:extLst>
          </p:cNvPr>
          <p:cNvPicPr>
            <a:picLocks noChangeAspect="1"/>
          </p:cNvPicPr>
          <p:nvPr/>
        </p:nvPicPr>
        <p:blipFill>
          <a:blip r:embed="rId2"/>
          <a:stretch>
            <a:fillRect/>
          </a:stretch>
        </p:blipFill>
        <p:spPr>
          <a:xfrm rot="5400000">
            <a:off x="2668850" y="2320504"/>
            <a:ext cx="4196128" cy="3147096"/>
          </a:xfrm>
          <a:prstGeom prst="rect">
            <a:avLst/>
          </a:prstGeom>
        </p:spPr>
      </p:pic>
      <p:pic>
        <p:nvPicPr>
          <p:cNvPr id="9" name="Picture 8">
            <a:extLst>
              <a:ext uri="{FF2B5EF4-FFF2-40B4-BE49-F238E27FC236}">
                <a16:creationId xmlns:a16="http://schemas.microsoft.com/office/drawing/2014/main" id="{854C6B2E-DDAD-4511-A2EA-78936FE76D18}"/>
              </a:ext>
            </a:extLst>
          </p:cNvPr>
          <p:cNvPicPr>
            <a:picLocks noChangeAspect="1"/>
          </p:cNvPicPr>
          <p:nvPr/>
        </p:nvPicPr>
        <p:blipFill>
          <a:blip r:embed="rId3"/>
          <a:stretch>
            <a:fillRect/>
          </a:stretch>
        </p:blipFill>
        <p:spPr>
          <a:xfrm rot="5400000">
            <a:off x="5815947" y="2320501"/>
            <a:ext cx="4196128" cy="3147095"/>
          </a:xfrm>
          <a:prstGeom prst="rect">
            <a:avLst/>
          </a:prstGeom>
        </p:spPr>
      </p:pic>
      <p:pic>
        <p:nvPicPr>
          <p:cNvPr id="11" name="Picture 10">
            <a:extLst>
              <a:ext uri="{FF2B5EF4-FFF2-40B4-BE49-F238E27FC236}">
                <a16:creationId xmlns:a16="http://schemas.microsoft.com/office/drawing/2014/main" id="{729762FA-A197-46FD-BAE0-BEBC0CFA1006}"/>
              </a:ext>
            </a:extLst>
          </p:cNvPr>
          <p:cNvPicPr>
            <a:picLocks noChangeAspect="1"/>
          </p:cNvPicPr>
          <p:nvPr/>
        </p:nvPicPr>
        <p:blipFill>
          <a:blip r:embed="rId4"/>
          <a:stretch>
            <a:fillRect/>
          </a:stretch>
        </p:blipFill>
        <p:spPr>
          <a:xfrm rot="5400000">
            <a:off x="8623633" y="743741"/>
            <a:ext cx="3763110" cy="2822333"/>
          </a:xfrm>
          <a:prstGeom prst="rect">
            <a:avLst/>
          </a:prstGeom>
        </p:spPr>
      </p:pic>
      <p:pic>
        <p:nvPicPr>
          <p:cNvPr id="5" name="Picture 4">
            <a:extLst>
              <a:ext uri="{FF2B5EF4-FFF2-40B4-BE49-F238E27FC236}">
                <a16:creationId xmlns:a16="http://schemas.microsoft.com/office/drawing/2014/main" id="{9B6AE78A-E1A6-4E22-B307-7EC72AD3444B}"/>
              </a:ext>
            </a:extLst>
          </p:cNvPr>
          <p:cNvPicPr>
            <a:picLocks noChangeAspect="1"/>
          </p:cNvPicPr>
          <p:nvPr/>
        </p:nvPicPr>
        <p:blipFill>
          <a:blip r:embed="rId5"/>
          <a:stretch>
            <a:fillRect/>
          </a:stretch>
        </p:blipFill>
        <p:spPr>
          <a:xfrm rot="5400000">
            <a:off x="-343648" y="869471"/>
            <a:ext cx="4768953" cy="3576715"/>
          </a:xfrm>
          <a:prstGeom prst="rect">
            <a:avLst/>
          </a:prstGeom>
        </p:spPr>
      </p:pic>
    </p:spTree>
    <p:extLst>
      <p:ext uri="{BB962C8B-B14F-4D97-AF65-F5344CB8AC3E}">
        <p14:creationId xmlns:p14="http://schemas.microsoft.com/office/powerpoint/2010/main" val="6970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9CD5F1-2721-49F0-A17A-5AB95DC81166}"/>
              </a:ext>
            </a:extLst>
          </p:cNvPr>
          <p:cNvPicPr>
            <a:picLocks noChangeAspect="1"/>
          </p:cNvPicPr>
          <p:nvPr/>
        </p:nvPicPr>
        <p:blipFill>
          <a:blip r:embed="rId2"/>
          <a:stretch>
            <a:fillRect/>
          </a:stretch>
        </p:blipFill>
        <p:spPr>
          <a:xfrm>
            <a:off x="4432225" y="1722643"/>
            <a:ext cx="2874934" cy="3228535"/>
          </a:xfrm>
          <a:prstGeom prst="rect">
            <a:avLst/>
          </a:prstGeom>
        </p:spPr>
      </p:pic>
      <p:sp>
        <p:nvSpPr>
          <p:cNvPr id="2" name="Title 1">
            <a:extLst>
              <a:ext uri="{FF2B5EF4-FFF2-40B4-BE49-F238E27FC236}">
                <a16:creationId xmlns:a16="http://schemas.microsoft.com/office/drawing/2014/main" id="{205CEECA-FB80-4075-87F4-7C8C57E09835}"/>
              </a:ext>
            </a:extLst>
          </p:cNvPr>
          <p:cNvSpPr>
            <a:spLocks noGrp="1"/>
          </p:cNvSpPr>
          <p:nvPr>
            <p:ph type="title"/>
          </p:nvPr>
        </p:nvSpPr>
        <p:spPr/>
        <p:txBody>
          <a:bodyPr/>
          <a:lstStyle/>
          <a:p>
            <a:r>
              <a:rPr lang="en-US" dirty="0"/>
              <a:t>Nymphs – weighted </a:t>
            </a:r>
            <a:endParaRPr lang="en-NZ" dirty="0"/>
          </a:p>
        </p:txBody>
      </p:sp>
      <p:pic>
        <p:nvPicPr>
          <p:cNvPr id="5" name="Picture 4">
            <a:extLst>
              <a:ext uri="{FF2B5EF4-FFF2-40B4-BE49-F238E27FC236}">
                <a16:creationId xmlns:a16="http://schemas.microsoft.com/office/drawing/2014/main" id="{B87FA3D8-DEB4-481F-AA32-A86A8336F00D}"/>
              </a:ext>
            </a:extLst>
          </p:cNvPr>
          <p:cNvPicPr>
            <a:picLocks noChangeAspect="1"/>
          </p:cNvPicPr>
          <p:nvPr/>
        </p:nvPicPr>
        <p:blipFill>
          <a:blip r:embed="rId3"/>
          <a:stretch>
            <a:fillRect/>
          </a:stretch>
        </p:blipFill>
        <p:spPr>
          <a:xfrm rot="5400000">
            <a:off x="-290028" y="670822"/>
            <a:ext cx="4683573" cy="3512679"/>
          </a:xfrm>
          <a:prstGeom prst="rect">
            <a:avLst/>
          </a:prstGeom>
        </p:spPr>
      </p:pic>
      <p:pic>
        <p:nvPicPr>
          <p:cNvPr id="7" name="Picture 6">
            <a:extLst>
              <a:ext uri="{FF2B5EF4-FFF2-40B4-BE49-F238E27FC236}">
                <a16:creationId xmlns:a16="http://schemas.microsoft.com/office/drawing/2014/main" id="{DC5842F7-9337-4F89-9D9D-B34F5226F997}"/>
              </a:ext>
            </a:extLst>
          </p:cNvPr>
          <p:cNvPicPr>
            <a:picLocks noChangeAspect="1"/>
          </p:cNvPicPr>
          <p:nvPr/>
        </p:nvPicPr>
        <p:blipFill>
          <a:blip r:embed="rId4"/>
          <a:stretch>
            <a:fillRect/>
          </a:stretch>
        </p:blipFill>
        <p:spPr>
          <a:xfrm>
            <a:off x="2531168" y="3394477"/>
            <a:ext cx="2561312" cy="2718394"/>
          </a:xfrm>
          <a:prstGeom prst="rect">
            <a:avLst/>
          </a:prstGeom>
        </p:spPr>
      </p:pic>
      <p:pic>
        <p:nvPicPr>
          <p:cNvPr id="13" name="Picture 12">
            <a:extLst>
              <a:ext uri="{FF2B5EF4-FFF2-40B4-BE49-F238E27FC236}">
                <a16:creationId xmlns:a16="http://schemas.microsoft.com/office/drawing/2014/main" id="{E8B361D4-A613-4ABC-A342-189C8F8FF187}"/>
              </a:ext>
            </a:extLst>
          </p:cNvPr>
          <p:cNvPicPr>
            <a:picLocks noChangeAspect="1"/>
          </p:cNvPicPr>
          <p:nvPr/>
        </p:nvPicPr>
        <p:blipFill>
          <a:blip r:embed="rId5"/>
          <a:stretch>
            <a:fillRect/>
          </a:stretch>
        </p:blipFill>
        <p:spPr>
          <a:xfrm rot="5400000">
            <a:off x="8618676" y="822854"/>
            <a:ext cx="3672313" cy="2597642"/>
          </a:xfrm>
          <a:prstGeom prst="rect">
            <a:avLst/>
          </a:prstGeom>
        </p:spPr>
      </p:pic>
      <p:pic>
        <p:nvPicPr>
          <p:cNvPr id="11" name="Picture 10">
            <a:extLst>
              <a:ext uri="{FF2B5EF4-FFF2-40B4-BE49-F238E27FC236}">
                <a16:creationId xmlns:a16="http://schemas.microsoft.com/office/drawing/2014/main" id="{3DA2DE3D-D467-40F9-8D9E-F99FA577163A}"/>
              </a:ext>
            </a:extLst>
          </p:cNvPr>
          <p:cNvPicPr>
            <a:picLocks noChangeAspect="1"/>
          </p:cNvPicPr>
          <p:nvPr/>
        </p:nvPicPr>
        <p:blipFill>
          <a:blip r:embed="rId6"/>
          <a:stretch>
            <a:fillRect/>
          </a:stretch>
        </p:blipFill>
        <p:spPr>
          <a:xfrm>
            <a:off x="6993537" y="2747837"/>
            <a:ext cx="3461296" cy="3672312"/>
          </a:xfrm>
          <a:prstGeom prst="rect">
            <a:avLst/>
          </a:prstGeom>
        </p:spPr>
      </p:pic>
    </p:spTree>
    <p:extLst>
      <p:ext uri="{BB962C8B-B14F-4D97-AF65-F5344CB8AC3E}">
        <p14:creationId xmlns:p14="http://schemas.microsoft.com/office/powerpoint/2010/main" val="257054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200AE7-273C-4E64-B15E-B7D1BC57DA92}"/>
              </a:ext>
            </a:extLst>
          </p:cNvPr>
          <p:cNvPicPr>
            <a:picLocks noGrp="1" noChangeAspect="1"/>
          </p:cNvPicPr>
          <p:nvPr>
            <p:ph sz="quarter" idx="13"/>
          </p:nvPr>
        </p:nvPicPr>
        <p:blipFill>
          <a:blip r:embed="rId2"/>
          <a:stretch>
            <a:fillRect/>
          </a:stretch>
        </p:blipFill>
        <p:spPr>
          <a:xfrm rot="5400000">
            <a:off x="-383477" y="1139088"/>
            <a:ext cx="6106434" cy="4579824"/>
          </a:xfrm>
        </p:spPr>
      </p:pic>
      <p:sp>
        <p:nvSpPr>
          <p:cNvPr id="6" name="TextBox 5">
            <a:extLst>
              <a:ext uri="{FF2B5EF4-FFF2-40B4-BE49-F238E27FC236}">
                <a16:creationId xmlns:a16="http://schemas.microsoft.com/office/drawing/2014/main" id="{FE32B168-0338-4C8E-9381-A6C812544478}"/>
              </a:ext>
            </a:extLst>
          </p:cNvPr>
          <p:cNvSpPr txBox="1"/>
          <p:nvPr/>
        </p:nvSpPr>
        <p:spPr>
          <a:xfrm>
            <a:off x="5809957" y="323549"/>
            <a:ext cx="5866228" cy="6186309"/>
          </a:xfrm>
          <a:prstGeom prst="rect">
            <a:avLst/>
          </a:prstGeom>
          <a:noFill/>
        </p:spPr>
        <p:txBody>
          <a:bodyPr wrap="square" rtlCol="0">
            <a:spAutoFit/>
          </a:bodyPr>
          <a:lstStyle/>
          <a:p>
            <a:r>
              <a:rPr lang="en-US" sz="3600" dirty="0"/>
              <a:t>The Mataura River</a:t>
            </a:r>
          </a:p>
          <a:p>
            <a:r>
              <a:rPr lang="en-US" sz="2400" dirty="0"/>
              <a:t>Rightly famous for its Brown Trout fishing opportunities</a:t>
            </a:r>
            <a:r>
              <a:rPr lang="en-NZ" sz="2400" dirty="0"/>
              <a:t> for the Fly fisher, the spin fisher and those drowning a worm</a:t>
            </a:r>
          </a:p>
          <a:p>
            <a:endParaRPr lang="en-US" sz="2400" dirty="0"/>
          </a:p>
          <a:p>
            <a:r>
              <a:rPr lang="en-US" sz="2400" dirty="0"/>
              <a:t>R</a:t>
            </a:r>
            <a:r>
              <a:rPr lang="en-NZ" sz="2400" dirty="0" err="1"/>
              <a:t>ises</a:t>
            </a:r>
            <a:r>
              <a:rPr lang="en-NZ" sz="2400" dirty="0"/>
              <a:t> in the Eyre Mountains south of Lake Wakatipu an runs for approx. 190kms entering the sea at Fortrose </a:t>
            </a:r>
          </a:p>
          <a:p>
            <a:endParaRPr lang="en-NZ" sz="2400" dirty="0"/>
          </a:p>
          <a:p>
            <a:r>
              <a:rPr lang="en-NZ" sz="2400" dirty="0"/>
              <a:t>Easily accessible for all of its length aside from </a:t>
            </a:r>
            <a:r>
              <a:rPr lang="en-NZ" sz="2400" dirty="0" err="1"/>
              <a:t>Nokomai</a:t>
            </a:r>
            <a:r>
              <a:rPr lang="en-NZ" sz="2400" dirty="0"/>
              <a:t> to Cattle Flat. In the main there is never a road far away and plenty of </a:t>
            </a:r>
            <a:r>
              <a:rPr lang="en-NZ" sz="2400" dirty="0" err="1"/>
              <a:t>FnG</a:t>
            </a:r>
            <a:r>
              <a:rPr lang="en-NZ" sz="2400" dirty="0"/>
              <a:t> access points as well as the odd farm lane. </a:t>
            </a:r>
            <a:r>
              <a:rPr lang="en-NZ" sz="2400" dirty="0" err="1"/>
              <a:t>Havnt</a:t>
            </a:r>
            <a:r>
              <a:rPr lang="en-NZ" sz="2400" dirty="0"/>
              <a:t> yet been declined access although there are a few grumpy </a:t>
            </a:r>
            <a:r>
              <a:rPr lang="en-NZ" sz="2400" dirty="0" err="1"/>
              <a:t>cockies</a:t>
            </a:r>
            <a:r>
              <a:rPr lang="en-NZ" sz="2400" dirty="0"/>
              <a:t> that have had muppets ruin it for the rest of us.    </a:t>
            </a:r>
            <a:endParaRPr lang="en-US" sz="2400" dirty="0"/>
          </a:p>
        </p:txBody>
      </p:sp>
    </p:spTree>
    <p:extLst>
      <p:ext uri="{BB962C8B-B14F-4D97-AF65-F5344CB8AC3E}">
        <p14:creationId xmlns:p14="http://schemas.microsoft.com/office/powerpoint/2010/main" val="350913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FECB9-55B1-4975-8B50-7C4F5D1FC529}"/>
              </a:ext>
            </a:extLst>
          </p:cNvPr>
          <p:cNvSpPr>
            <a:spLocks noGrp="1"/>
          </p:cNvSpPr>
          <p:nvPr>
            <p:ph type="title"/>
          </p:nvPr>
        </p:nvSpPr>
        <p:spPr>
          <a:xfrm>
            <a:off x="913775" y="114938"/>
            <a:ext cx="10364451" cy="1596177"/>
          </a:xfrm>
        </p:spPr>
        <p:txBody>
          <a:bodyPr/>
          <a:lstStyle/>
          <a:p>
            <a:r>
              <a:rPr lang="en-US" dirty="0" err="1"/>
              <a:t>Slackwater</a:t>
            </a:r>
            <a:r>
              <a:rPr lang="en-US" dirty="0"/>
              <a:t>, backwater and just </a:t>
            </a:r>
            <a:r>
              <a:rPr lang="en-US" dirty="0" err="1"/>
              <a:t>‘cause</a:t>
            </a:r>
            <a:r>
              <a:rPr lang="en-US" dirty="0"/>
              <a:t>…</a:t>
            </a:r>
            <a:endParaRPr lang="en-NZ" dirty="0"/>
          </a:p>
        </p:txBody>
      </p:sp>
      <p:pic>
        <p:nvPicPr>
          <p:cNvPr id="5" name="Picture 4">
            <a:extLst>
              <a:ext uri="{FF2B5EF4-FFF2-40B4-BE49-F238E27FC236}">
                <a16:creationId xmlns:a16="http://schemas.microsoft.com/office/drawing/2014/main" id="{6D20AF0C-02C4-4248-9413-6AD6BB902018}"/>
              </a:ext>
            </a:extLst>
          </p:cNvPr>
          <p:cNvPicPr>
            <a:picLocks noChangeAspect="1"/>
          </p:cNvPicPr>
          <p:nvPr/>
        </p:nvPicPr>
        <p:blipFill>
          <a:blip r:embed="rId2"/>
          <a:stretch>
            <a:fillRect/>
          </a:stretch>
        </p:blipFill>
        <p:spPr>
          <a:xfrm rot="5400000">
            <a:off x="-185531" y="1622563"/>
            <a:ext cx="3650974" cy="2738231"/>
          </a:xfrm>
          <a:prstGeom prst="rect">
            <a:avLst/>
          </a:prstGeom>
        </p:spPr>
      </p:pic>
      <p:pic>
        <p:nvPicPr>
          <p:cNvPr id="7" name="Picture 6">
            <a:extLst>
              <a:ext uri="{FF2B5EF4-FFF2-40B4-BE49-F238E27FC236}">
                <a16:creationId xmlns:a16="http://schemas.microsoft.com/office/drawing/2014/main" id="{2562B354-7A8C-4436-8084-68566D985E1B}"/>
              </a:ext>
            </a:extLst>
          </p:cNvPr>
          <p:cNvPicPr>
            <a:picLocks noChangeAspect="1"/>
          </p:cNvPicPr>
          <p:nvPr/>
        </p:nvPicPr>
        <p:blipFill>
          <a:blip r:embed="rId3"/>
          <a:stretch>
            <a:fillRect/>
          </a:stretch>
        </p:blipFill>
        <p:spPr>
          <a:xfrm rot="5400000">
            <a:off x="2659603" y="2777130"/>
            <a:ext cx="3650977" cy="2738233"/>
          </a:xfrm>
          <a:prstGeom prst="rect">
            <a:avLst/>
          </a:prstGeom>
        </p:spPr>
      </p:pic>
      <p:pic>
        <p:nvPicPr>
          <p:cNvPr id="9" name="Picture 8">
            <a:extLst>
              <a:ext uri="{FF2B5EF4-FFF2-40B4-BE49-F238E27FC236}">
                <a16:creationId xmlns:a16="http://schemas.microsoft.com/office/drawing/2014/main" id="{25D91BCE-4179-4A92-B422-1DD8CA86F3D5}"/>
              </a:ext>
            </a:extLst>
          </p:cNvPr>
          <p:cNvPicPr>
            <a:picLocks noChangeAspect="1"/>
          </p:cNvPicPr>
          <p:nvPr/>
        </p:nvPicPr>
        <p:blipFill>
          <a:blip r:embed="rId4"/>
          <a:stretch>
            <a:fillRect/>
          </a:stretch>
        </p:blipFill>
        <p:spPr>
          <a:xfrm rot="5400000">
            <a:off x="5554393" y="1711859"/>
            <a:ext cx="4128868" cy="3096651"/>
          </a:xfrm>
          <a:prstGeom prst="rect">
            <a:avLst/>
          </a:prstGeom>
        </p:spPr>
      </p:pic>
      <p:pic>
        <p:nvPicPr>
          <p:cNvPr id="11" name="Picture 10">
            <a:extLst>
              <a:ext uri="{FF2B5EF4-FFF2-40B4-BE49-F238E27FC236}">
                <a16:creationId xmlns:a16="http://schemas.microsoft.com/office/drawing/2014/main" id="{458CEF9A-1ECB-4B94-879B-F8F9FC42FBBD}"/>
              </a:ext>
            </a:extLst>
          </p:cNvPr>
          <p:cNvPicPr>
            <a:picLocks noChangeAspect="1"/>
          </p:cNvPicPr>
          <p:nvPr/>
        </p:nvPicPr>
        <p:blipFill>
          <a:blip r:embed="rId5"/>
          <a:stretch>
            <a:fillRect/>
          </a:stretch>
        </p:blipFill>
        <p:spPr>
          <a:xfrm rot="5400000">
            <a:off x="8814511" y="3185092"/>
            <a:ext cx="3650977" cy="2738233"/>
          </a:xfrm>
          <a:prstGeom prst="rect">
            <a:avLst/>
          </a:prstGeom>
        </p:spPr>
      </p:pic>
      <p:sp>
        <p:nvSpPr>
          <p:cNvPr id="12" name="TextBox 11">
            <a:extLst>
              <a:ext uri="{FF2B5EF4-FFF2-40B4-BE49-F238E27FC236}">
                <a16:creationId xmlns:a16="http://schemas.microsoft.com/office/drawing/2014/main" id="{5E0C78D3-493D-417B-ADFF-57F335D31A5B}"/>
              </a:ext>
            </a:extLst>
          </p:cNvPr>
          <p:cNvSpPr txBox="1"/>
          <p:nvPr/>
        </p:nvSpPr>
        <p:spPr>
          <a:xfrm>
            <a:off x="436098" y="5324619"/>
            <a:ext cx="2463584" cy="1200329"/>
          </a:xfrm>
          <a:prstGeom prst="rect">
            <a:avLst/>
          </a:prstGeom>
          <a:noFill/>
        </p:spPr>
        <p:txBody>
          <a:bodyPr wrap="square" rtlCol="0">
            <a:spAutoFit/>
          </a:bodyPr>
          <a:lstStyle/>
          <a:p>
            <a:r>
              <a:rPr lang="en-US" dirty="0"/>
              <a:t>And yes…bloody willow grubs unless a size 18 hares ear is dropped on them…</a:t>
            </a:r>
            <a:endParaRPr lang="en-NZ" dirty="0"/>
          </a:p>
        </p:txBody>
      </p:sp>
    </p:spTree>
    <p:extLst>
      <p:ext uri="{BB962C8B-B14F-4D97-AF65-F5344CB8AC3E}">
        <p14:creationId xmlns:p14="http://schemas.microsoft.com/office/powerpoint/2010/main" val="3003641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0D02-DE17-44A8-B3ED-4E825C4FFB0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Techniques and “what the hell are they on?”</a:t>
            </a:r>
            <a:endParaRPr lang="en-NZ"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14AD5D-7AE2-4E07-B96F-689FB3A96B58}"/>
              </a:ext>
            </a:extLst>
          </p:cNvPr>
          <p:cNvSpPr txBox="1"/>
          <p:nvPr/>
        </p:nvSpPr>
        <p:spPr>
          <a:xfrm>
            <a:off x="604911" y="2214694"/>
            <a:ext cx="11015003" cy="1354217"/>
          </a:xfrm>
          <a:prstGeom prst="rect">
            <a:avLst/>
          </a:prstGeom>
          <a:noFill/>
        </p:spPr>
        <p:txBody>
          <a:bodyPr wrap="square" rtlCol="0">
            <a:spAutoFit/>
          </a:bodyPr>
          <a:lstStyle/>
          <a:p>
            <a:r>
              <a:rPr lang="en-US" sz="2400" b="1" i="1" dirty="0"/>
              <a:t>1) Rising fish – staying on one spot, not moving much from side to side or back and forward </a:t>
            </a:r>
          </a:p>
          <a:p>
            <a:r>
              <a:rPr lang="en-US" sz="2000" b="1" dirty="0"/>
              <a:t>Head and shoulders rise = duns invariably</a:t>
            </a:r>
          </a:p>
          <a:p>
            <a:r>
              <a:rPr lang="en-US" sz="2000" b="1" dirty="0"/>
              <a:t>Bulges no fish seen or just a nib/fin pricking surface = emerging nymphs</a:t>
            </a:r>
          </a:p>
          <a:p>
            <a:endParaRPr lang="en-NZ" dirty="0"/>
          </a:p>
        </p:txBody>
      </p:sp>
      <p:sp>
        <p:nvSpPr>
          <p:cNvPr id="5" name="TextBox 4">
            <a:extLst>
              <a:ext uri="{FF2B5EF4-FFF2-40B4-BE49-F238E27FC236}">
                <a16:creationId xmlns:a16="http://schemas.microsoft.com/office/drawing/2014/main" id="{612BDDCF-9EBB-4DB6-B0FF-F67951AAC184}"/>
              </a:ext>
            </a:extLst>
          </p:cNvPr>
          <p:cNvSpPr txBox="1"/>
          <p:nvPr/>
        </p:nvSpPr>
        <p:spPr>
          <a:xfrm>
            <a:off x="633963" y="3515551"/>
            <a:ext cx="11015003" cy="1446550"/>
          </a:xfrm>
          <a:prstGeom prst="rect">
            <a:avLst/>
          </a:prstGeom>
          <a:noFill/>
        </p:spPr>
        <p:txBody>
          <a:bodyPr wrap="square" rtlCol="0">
            <a:spAutoFit/>
          </a:bodyPr>
          <a:lstStyle/>
          <a:p>
            <a:r>
              <a:rPr lang="en-US" sz="2400" b="1" i="1" dirty="0"/>
              <a:t>2) Rising fish – several of them, side to side up and down… they are everywhere! Probably just one fish</a:t>
            </a:r>
          </a:p>
          <a:p>
            <a:r>
              <a:rPr lang="en-US" sz="2000" b="1" dirty="0"/>
              <a:t>Just a sip, a dimple each time = spinners flat on surface</a:t>
            </a:r>
          </a:p>
          <a:p>
            <a:r>
              <a:rPr lang="en-US" sz="2000" b="1" dirty="0"/>
              <a:t>Head seen.. and another.. and another! = adult spinners</a:t>
            </a:r>
            <a:r>
              <a:rPr lang="en-US" dirty="0"/>
              <a:t> </a:t>
            </a:r>
            <a:endParaRPr lang="en-NZ" dirty="0"/>
          </a:p>
        </p:txBody>
      </p:sp>
      <p:sp>
        <p:nvSpPr>
          <p:cNvPr id="6" name="TextBox 5">
            <a:extLst>
              <a:ext uri="{FF2B5EF4-FFF2-40B4-BE49-F238E27FC236}">
                <a16:creationId xmlns:a16="http://schemas.microsoft.com/office/drawing/2014/main" id="{9A0DFA66-4C90-41D5-B1DC-2E33F4B6587A}"/>
              </a:ext>
            </a:extLst>
          </p:cNvPr>
          <p:cNvSpPr txBox="1"/>
          <p:nvPr/>
        </p:nvSpPr>
        <p:spPr>
          <a:xfrm>
            <a:off x="609189" y="5165088"/>
            <a:ext cx="11015003" cy="1046440"/>
          </a:xfrm>
          <a:prstGeom prst="rect">
            <a:avLst/>
          </a:prstGeom>
          <a:noFill/>
        </p:spPr>
        <p:txBody>
          <a:bodyPr wrap="square" rtlCol="0">
            <a:spAutoFit/>
          </a:bodyPr>
          <a:lstStyle/>
          <a:p>
            <a:r>
              <a:rPr lang="en-US" sz="2400" b="1" i="1" dirty="0"/>
              <a:t>3) Rising fish – moving up the edge of shallow run…</a:t>
            </a:r>
          </a:p>
          <a:p>
            <a:r>
              <a:rPr lang="en-US" sz="2000" b="1" dirty="0"/>
              <a:t>Tail seen, occasional swirl = grubbing in the stones </a:t>
            </a:r>
          </a:p>
          <a:p>
            <a:r>
              <a:rPr lang="en-US" dirty="0"/>
              <a:t>May take a dry but nose is in the mud and stones </a:t>
            </a:r>
            <a:endParaRPr lang="en-NZ" dirty="0"/>
          </a:p>
        </p:txBody>
      </p:sp>
    </p:spTree>
    <p:extLst>
      <p:ext uri="{BB962C8B-B14F-4D97-AF65-F5344CB8AC3E}">
        <p14:creationId xmlns:p14="http://schemas.microsoft.com/office/powerpoint/2010/main" val="190538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4C79B9-8DD3-40D5-A80F-26B9B916E5D2}"/>
              </a:ext>
            </a:extLst>
          </p:cNvPr>
          <p:cNvPicPr>
            <a:picLocks noChangeAspect="1"/>
          </p:cNvPicPr>
          <p:nvPr/>
        </p:nvPicPr>
        <p:blipFill>
          <a:blip r:embed="rId2"/>
          <a:stretch>
            <a:fillRect/>
          </a:stretch>
        </p:blipFill>
        <p:spPr>
          <a:xfrm rot="5400000">
            <a:off x="-37507" y="1003106"/>
            <a:ext cx="6489898" cy="4867424"/>
          </a:xfrm>
          <a:prstGeom prst="rect">
            <a:avLst/>
          </a:prstGeom>
        </p:spPr>
      </p:pic>
      <p:pic>
        <p:nvPicPr>
          <p:cNvPr id="9" name="Picture 8">
            <a:extLst>
              <a:ext uri="{FF2B5EF4-FFF2-40B4-BE49-F238E27FC236}">
                <a16:creationId xmlns:a16="http://schemas.microsoft.com/office/drawing/2014/main" id="{0B6FEAC6-DFB4-490C-8A41-D57793B06C56}"/>
              </a:ext>
            </a:extLst>
          </p:cNvPr>
          <p:cNvPicPr>
            <a:picLocks noChangeAspect="1"/>
          </p:cNvPicPr>
          <p:nvPr/>
        </p:nvPicPr>
        <p:blipFill>
          <a:blip r:embed="rId3"/>
          <a:stretch>
            <a:fillRect/>
          </a:stretch>
        </p:blipFill>
        <p:spPr>
          <a:xfrm rot="5400000">
            <a:off x="5816694" y="1003106"/>
            <a:ext cx="6489898" cy="4867424"/>
          </a:xfrm>
          <a:prstGeom prst="rect">
            <a:avLst/>
          </a:prstGeom>
        </p:spPr>
      </p:pic>
    </p:spTree>
    <p:extLst>
      <p:ext uri="{BB962C8B-B14F-4D97-AF65-F5344CB8AC3E}">
        <p14:creationId xmlns:p14="http://schemas.microsoft.com/office/powerpoint/2010/main" val="1560981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2DDCFC-1965-4540-887D-0CD95B98FC36}"/>
              </a:ext>
            </a:extLst>
          </p:cNvPr>
          <p:cNvPicPr>
            <a:picLocks noGrp="1" noChangeAspect="1"/>
          </p:cNvPicPr>
          <p:nvPr>
            <p:ph sz="quarter" idx="13"/>
          </p:nvPr>
        </p:nvPicPr>
        <p:blipFill>
          <a:blip r:embed="rId2"/>
          <a:stretch>
            <a:fillRect/>
          </a:stretch>
        </p:blipFill>
        <p:spPr>
          <a:xfrm rot="5400000">
            <a:off x="-288427" y="1122772"/>
            <a:ext cx="6246100" cy="4684574"/>
          </a:xfrm>
        </p:spPr>
      </p:pic>
      <p:pic>
        <p:nvPicPr>
          <p:cNvPr id="7" name="Picture 6">
            <a:extLst>
              <a:ext uri="{FF2B5EF4-FFF2-40B4-BE49-F238E27FC236}">
                <a16:creationId xmlns:a16="http://schemas.microsoft.com/office/drawing/2014/main" id="{C09365CD-CCE9-4E99-8C48-F62A3AB8CB9C}"/>
              </a:ext>
            </a:extLst>
          </p:cNvPr>
          <p:cNvPicPr>
            <a:picLocks noChangeAspect="1"/>
          </p:cNvPicPr>
          <p:nvPr/>
        </p:nvPicPr>
        <p:blipFill>
          <a:blip r:embed="rId3"/>
          <a:stretch>
            <a:fillRect/>
          </a:stretch>
        </p:blipFill>
        <p:spPr>
          <a:xfrm>
            <a:off x="5420750" y="949569"/>
            <a:ext cx="6611816" cy="4958862"/>
          </a:xfrm>
          <a:prstGeom prst="rect">
            <a:avLst/>
          </a:prstGeom>
        </p:spPr>
      </p:pic>
    </p:spTree>
    <p:extLst>
      <p:ext uri="{BB962C8B-B14F-4D97-AF65-F5344CB8AC3E}">
        <p14:creationId xmlns:p14="http://schemas.microsoft.com/office/powerpoint/2010/main" val="359927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8A70A5-2D96-4432-B236-1005B14014B2}"/>
              </a:ext>
            </a:extLst>
          </p:cNvPr>
          <p:cNvPicPr>
            <a:picLocks noGrp="1" noChangeAspect="1"/>
          </p:cNvPicPr>
          <p:nvPr>
            <p:ph sz="quarter" idx="13"/>
          </p:nvPr>
        </p:nvPicPr>
        <p:blipFill>
          <a:blip r:embed="rId2"/>
          <a:stretch>
            <a:fillRect/>
          </a:stretch>
        </p:blipFill>
        <p:spPr>
          <a:xfrm>
            <a:off x="2012510" y="181158"/>
            <a:ext cx="8660910" cy="6495683"/>
          </a:xfrm>
        </p:spPr>
      </p:pic>
    </p:spTree>
    <p:extLst>
      <p:ext uri="{BB962C8B-B14F-4D97-AF65-F5344CB8AC3E}">
        <p14:creationId xmlns:p14="http://schemas.microsoft.com/office/powerpoint/2010/main" val="2316153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DE23B-8885-4965-867A-6DF6EA50EB39}"/>
              </a:ext>
            </a:extLst>
          </p:cNvPr>
          <p:cNvPicPr>
            <a:picLocks noChangeAspect="1"/>
          </p:cNvPicPr>
          <p:nvPr/>
        </p:nvPicPr>
        <p:blipFill>
          <a:blip r:embed="rId2"/>
          <a:stretch>
            <a:fillRect/>
          </a:stretch>
        </p:blipFill>
        <p:spPr>
          <a:xfrm rot="5400000">
            <a:off x="187226" y="1120871"/>
            <a:ext cx="6155007" cy="4616255"/>
          </a:xfrm>
          <a:prstGeom prst="rect">
            <a:avLst/>
          </a:prstGeom>
        </p:spPr>
      </p:pic>
      <p:pic>
        <p:nvPicPr>
          <p:cNvPr id="7" name="Picture 6">
            <a:extLst>
              <a:ext uri="{FF2B5EF4-FFF2-40B4-BE49-F238E27FC236}">
                <a16:creationId xmlns:a16="http://schemas.microsoft.com/office/drawing/2014/main" id="{012107E4-0D48-47D3-829C-069B6981C3FF}"/>
              </a:ext>
            </a:extLst>
          </p:cNvPr>
          <p:cNvPicPr>
            <a:picLocks noChangeAspect="1"/>
          </p:cNvPicPr>
          <p:nvPr/>
        </p:nvPicPr>
        <p:blipFill>
          <a:blip r:embed="rId3"/>
          <a:stretch>
            <a:fillRect/>
          </a:stretch>
        </p:blipFill>
        <p:spPr>
          <a:xfrm rot="5400000">
            <a:off x="5743964" y="1120870"/>
            <a:ext cx="6155007" cy="4616255"/>
          </a:xfrm>
          <a:prstGeom prst="rect">
            <a:avLst/>
          </a:prstGeom>
        </p:spPr>
      </p:pic>
    </p:spTree>
    <p:extLst>
      <p:ext uri="{BB962C8B-B14F-4D97-AF65-F5344CB8AC3E}">
        <p14:creationId xmlns:p14="http://schemas.microsoft.com/office/powerpoint/2010/main" val="2368974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C67A86-FD39-4FAA-9F81-6A397699502F}"/>
              </a:ext>
            </a:extLst>
          </p:cNvPr>
          <p:cNvPicPr>
            <a:picLocks noGrp="1" noChangeAspect="1"/>
          </p:cNvPicPr>
          <p:nvPr>
            <p:ph sz="quarter" idx="13"/>
          </p:nvPr>
        </p:nvPicPr>
        <p:blipFill>
          <a:blip r:embed="rId2"/>
          <a:stretch>
            <a:fillRect/>
          </a:stretch>
        </p:blipFill>
        <p:spPr>
          <a:xfrm rot="5400000">
            <a:off x="-347045" y="1040708"/>
            <a:ext cx="6377401" cy="4783049"/>
          </a:xfrm>
        </p:spPr>
      </p:pic>
      <p:pic>
        <p:nvPicPr>
          <p:cNvPr id="7" name="Picture 6">
            <a:extLst>
              <a:ext uri="{FF2B5EF4-FFF2-40B4-BE49-F238E27FC236}">
                <a16:creationId xmlns:a16="http://schemas.microsoft.com/office/drawing/2014/main" id="{4868BD38-5179-4A37-AC15-6CD57ECF90BC}"/>
              </a:ext>
            </a:extLst>
          </p:cNvPr>
          <p:cNvPicPr>
            <a:picLocks noChangeAspect="1"/>
          </p:cNvPicPr>
          <p:nvPr/>
        </p:nvPicPr>
        <p:blipFill>
          <a:blip r:embed="rId3"/>
          <a:stretch>
            <a:fillRect/>
          </a:stretch>
        </p:blipFill>
        <p:spPr>
          <a:xfrm>
            <a:off x="5759197" y="956603"/>
            <a:ext cx="4999476" cy="4944794"/>
          </a:xfrm>
          <a:prstGeom prst="rect">
            <a:avLst/>
          </a:prstGeom>
        </p:spPr>
      </p:pic>
    </p:spTree>
    <p:extLst>
      <p:ext uri="{BB962C8B-B14F-4D97-AF65-F5344CB8AC3E}">
        <p14:creationId xmlns:p14="http://schemas.microsoft.com/office/powerpoint/2010/main" val="1526421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CF837-61AB-4E34-935A-11A780153823}"/>
              </a:ext>
            </a:extLst>
          </p:cNvPr>
          <p:cNvPicPr>
            <a:picLocks noChangeAspect="1"/>
          </p:cNvPicPr>
          <p:nvPr/>
        </p:nvPicPr>
        <p:blipFill>
          <a:blip r:embed="rId2"/>
          <a:stretch>
            <a:fillRect/>
          </a:stretch>
        </p:blipFill>
        <p:spPr>
          <a:xfrm>
            <a:off x="2394464" y="112544"/>
            <a:ext cx="7199703" cy="6569729"/>
          </a:xfrm>
          <a:prstGeom prst="rect">
            <a:avLst/>
          </a:prstGeom>
        </p:spPr>
      </p:pic>
      <p:sp>
        <p:nvSpPr>
          <p:cNvPr id="6" name="Speech Bubble: Oval 5">
            <a:extLst>
              <a:ext uri="{FF2B5EF4-FFF2-40B4-BE49-F238E27FC236}">
                <a16:creationId xmlns:a16="http://schemas.microsoft.com/office/drawing/2014/main" id="{08B5488B-14AA-41B5-B861-2CB1A4E6A75B}"/>
              </a:ext>
            </a:extLst>
          </p:cNvPr>
          <p:cNvSpPr/>
          <p:nvPr/>
        </p:nvSpPr>
        <p:spPr>
          <a:xfrm>
            <a:off x="7427742" y="984738"/>
            <a:ext cx="3249636" cy="2444262"/>
          </a:xfrm>
          <a:prstGeom prst="wedgeEllipseCallout">
            <a:avLst>
              <a:gd name="adj1" fmla="val -53457"/>
              <a:gd name="adj2" fmla="val 489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53AC2835-1E76-425B-B9C0-C9751ADD9005}"/>
              </a:ext>
            </a:extLst>
          </p:cNvPr>
          <p:cNvSpPr txBox="1"/>
          <p:nvPr/>
        </p:nvSpPr>
        <p:spPr>
          <a:xfrm>
            <a:off x="7911548" y="1616765"/>
            <a:ext cx="2398643" cy="830997"/>
          </a:xfrm>
          <a:prstGeom prst="rect">
            <a:avLst/>
          </a:prstGeom>
          <a:noFill/>
        </p:spPr>
        <p:txBody>
          <a:bodyPr wrap="square" rtlCol="0">
            <a:spAutoFit/>
          </a:bodyPr>
          <a:lstStyle/>
          <a:p>
            <a:r>
              <a:rPr lang="en-US" sz="4800" dirty="0"/>
              <a:t>THE END </a:t>
            </a:r>
            <a:endParaRPr lang="en-NZ" sz="4800" dirty="0"/>
          </a:p>
        </p:txBody>
      </p:sp>
    </p:spTree>
    <p:extLst>
      <p:ext uri="{BB962C8B-B14F-4D97-AF65-F5344CB8AC3E}">
        <p14:creationId xmlns:p14="http://schemas.microsoft.com/office/powerpoint/2010/main" val="209341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364B-1AB0-4B53-A66B-0F37F0813AD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where?</a:t>
            </a:r>
            <a:endParaRPr lang="en-NZ"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47EE1CB-5457-436A-A845-CD8EBA0DBCF8}"/>
              </a:ext>
            </a:extLst>
          </p:cNvPr>
          <p:cNvSpPr>
            <a:spLocks noGrp="1"/>
          </p:cNvSpPr>
          <p:nvPr>
            <p:ph sz="quarter" idx="13"/>
          </p:nvPr>
        </p:nvSpPr>
        <p:spPr>
          <a:xfrm>
            <a:off x="913774" y="2367092"/>
            <a:ext cx="5022792" cy="3424107"/>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The river is best split into sections </a:t>
            </a:r>
          </a:p>
          <a:p>
            <a:pPr marL="457200" indent="-457200">
              <a:buAutoNum type="arabicParenR"/>
            </a:pPr>
            <a:r>
              <a:rPr lang="en-US" dirty="0" err="1">
                <a:latin typeface="Arial" panose="020B0604020202020204" pitchFamily="34" charset="0"/>
                <a:cs typeface="Arial" panose="020B0604020202020204" pitchFamily="34" charset="0"/>
              </a:rPr>
              <a:t>Fairlight</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nokomai</a:t>
            </a:r>
            <a:r>
              <a:rPr lang="en-US" dirty="0">
                <a:latin typeface="Arial" panose="020B0604020202020204" pitchFamily="34" charset="0"/>
                <a:cs typeface="Arial" panose="020B0604020202020204" pitchFamily="34" charset="0"/>
              </a:rPr>
              <a:t> </a:t>
            </a:r>
          </a:p>
          <a:p>
            <a:pPr marL="457200" indent="-457200">
              <a:buAutoNum type="arabicParenR"/>
            </a:pPr>
            <a:r>
              <a:rPr lang="en-US" dirty="0" err="1">
                <a:latin typeface="Arial" panose="020B0604020202020204" pitchFamily="34" charset="0"/>
                <a:cs typeface="Arial" panose="020B0604020202020204" pitchFamily="34" charset="0"/>
              </a:rPr>
              <a:t>Nokomai</a:t>
            </a:r>
            <a:r>
              <a:rPr lang="en-US" dirty="0">
                <a:latin typeface="Arial" panose="020B0604020202020204" pitchFamily="34" charset="0"/>
                <a:cs typeface="Arial" panose="020B0604020202020204" pitchFamily="34" charset="0"/>
              </a:rPr>
              <a:t> to </a:t>
            </a:r>
            <a:r>
              <a:rPr lang="en-US" dirty="0" err="1">
                <a:latin typeface="Arial" panose="020B0604020202020204" pitchFamily="34" charset="0"/>
                <a:cs typeface="Arial" panose="020B0604020202020204" pitchFamily="34" charset="0"/>
              </a:rPr>
              <a:t>waikaia</a:t>
            </a:r>
            <a:r>
              <a:rPr lang="en-US" dirty="0">
                <a:latin typeface="Arial" panose="020B0604020202020204" pitchFamily="34" charset="0"/>
                <a:cs typeface="Arial" panose="020B0604020202020204" pitchFamily="34" charset="0"/>
              </a:rPr>
              <a:t> junction below cattle flat</a:t>
            </a:r>
          </a:p>
          <a:p>
            <a:pPr marL="457200" indent="-457200">
              <a:buAutoNum type="arabicParenR"/>
            </a:pPr>
            <a:r>
              <a:rPr lang="en-US" dirty="0" err="1">
                <a:latin typeface="Arial" panose="020B0604020202020204" pitchFamily="34" charset="0"/>
                <a:cs typeface="Arial" panose="020B0604020202020204" pitchFamily="34" charset="0"/>
              </a:rPr>
              <a:t>Waikaia</a:t>
            </a:r>
            <a:r>
              <a:rPr lang="en-US" dirty="0">
                <a:latin typeface="Arial" panose="020B0604020202020204" pitchFamily="34" charset="0"/>
                <a:cs typeface="Arial" panose="020B0604020202020204" pitchFamily="34" charset="0"/>
              </a:rPr>
              <a:t> junction to gore</a:t>
            </a:r>
          </a:p>
          <a:p>
            <a:pPr marL="457200" indent="-457200">
              <a:buAutoNum type="arabicParenR"/>
            </a:pPr>
            <a:r>
              <a:rPr lang="en-US" dirty="0">
                <a:latin typeface="Arial" panose="020B0604020202020204" pitchFamily="34" charset="0"/>
                <a:cs typeface="Arial" panose="020B0604020202020204" pitchFamily="34" charset="0"/>
              </a:rPr>
              <a:t>Gore to </a:t>
            </a:r>
            <a:r>
              <a:rPr lang="en-US" dirty="0" err="1">
                <a:latin typeface="Arial" panose="020B0604020202020204" pitchFamily="34" charset="0"/>
                <a:cs typeface="Arial" panose="020B0604020202020204" pitchFamily="34" charset="0"/>
              </a:rPr>
              <a:t>wyndham</a:t>
            </a:r>
            <a:r>
              <a:rPr lang="en-US" dirty="0">
                <a:latin typeface="Arial" panose="020B0604020202020204" pitchFamily="34" charset="0"/>
                <a:cs typeface="Arial" panose="020B0604020202020204" pitchFamily="34" charset="0"/>
              </a:rPr>
              <a:t> </a:t>
            </a:r>
          </a:p>
          <a:p>
            <a:pPr marL="457200" indent="-457200">
              <a:buAutoNum type="arabicParenR"/>
            </a:pPr>
            <a:r>
              <a:rPr lang="en-US" dirty="0">
                <a:latin typeface="Arial" panose="020B0604020202020204" pitchFamily="34" charset="0"/>
                <a:cs typeface="Arial" panose="020B0604020202020204" pitchFamily="34" charset="0"/>
              </a:rPr>
              <a:t>Wyndham to the sea</a:t>
            </a:r>
            <a:endParaRPr lang="en-N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6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90F1-AC2D-4377-9B9D-3A7B9CDCB10A}"/>
              </a:ext>
            </a:extLst>
          </p:cNvPr>
          <p:cNvSpPr>
            <a:spLocks noGrp="1"/>
          </p:cNvSpPr>
          <p:nvPr>
            <p:ph type="title"/>
          </p:nvPr>
        </p:nvSpPr>
        <p:spPr>
          <a:xfrm>
            <a:off x="5641145" y="126148"/>
            <a:ext cx="5932503" cy="1596177"/>
          </a:xfrm>
        </p:spPr>
        <p:txBody>
          <a:bodyPr/>
          <a:lstStyle/>
          <a:p>
            <a:r>
              <a:rPr lang="en-US" dirty="0" err="1"/>
              <a:t>Fairlight</a:t>
            </a:r>
            <a:r>
              <a:rPr lang="en-US" dirty="0"/>
              <a:t> to </a:t>
            </a:r>
            <a:r>
              <a:rPr lang="en-US" dirty="0" err="1"/>
              <a:t>nokomai</a:t>
            </a:r>
            <a:endParaRPr lang="en-NZ" dirty="0"/>
          </a:p>
        </p:txBody>
      </p:sp>
      <p:sp>
        <p:nvSpPr>
          <p:cNvPr id="3" name="Content Placeholder 2">
            <a:extLst>
              <a:ext uri="{FF2B5EF4-FFF2-40B4-BE49-F238E27FC236}">
                <a16:creationId xmlns:a16="http://schemas.microsoft.com/office/drawing/2014/main" id="{123EC50E-A342-482E-A690-4106D0CE8EF8}"/>
              </a:ext>
            </a:extLst>
          </p:cNvPr>
          <p:cNvSpPr>
            <a:spLocks noGrp="1"/>
          </p:cNvSpPr>
          <p:nvPr>
            <p:ph sz="quarter" idx="13"/>
          </p:nvPr>
        </p:nvSpPr>
        <p:spPr>
          <a:xfrm>
            <a:off x="5486400" y="1237958"/>
            <a:ext cx="6414868" cy="5317588"/>
          </a:xfrm>
        </p:spPr>
        <p:txBody>
          <a:bodyPr>
            <a:normAutofit fontScale="70000" lnSpcReduction="20000"/>
          </a:bodyPr>
          <a:lstStyle/>
          <a:p>
            <a:r>
              <a:rPr lang="en-US" dirty="0"/>
              <a:t>Have to admit to not spending much time up this way in a number of years but</a:t>
            </a:r>
            <a:r>
              <a:rPr lang="en-NZ" dirty="0"/>
              <a:t>…</a:t>
            </a:r>
          </a:p>
          <a:p>
            <a:r>
              <a:rPr lang="en-NZ" dirty="0"/>
              <a:t>generally single channel or minor braids but fair bit of faster deep water, short fast ripples and short fast holes. Still a lot of holding water and decent numbers of fish to spook.</a:t>
            </a:r>
          </a:p>
          <a:p>
            <a:r>
              <a:rPr lang="en-US" dirty="0"/>
              <a:t>W</a:t>
            </a:r>
            <a:r>
              <a:rPr lang="en-NZ" dirty="0" err="1"/>
              <a:t>illow</a:t>
            </a:r>
            <a:r>
              <a:rPr lang="en-NZ" dirty="0"/>
              <a:t> lined and quite a few ugly sections, tight fly thieving trees. Fish like these spots </a:t>
            </a:r>
            <a:r>
              <a:rPr lang="en-NZ" dirty="0" err="1"/>
              <a:t>tho</a:t>
            </a:r>
            <a:r>
              <a:rPr lang="en-NZ" dirty="0"/>
              <a:t>…</a:t>
            </a:r>
          </a:p>
          <a:p>
            <a:r>
              <a:rPr lang="en-US" dirty="0"/>
              <a:t>P</a:t>
            </a:r>
            <a:r>
              <a:rPr lang="en-NZ" dirty="0"/>
              <a:t>ale green water, good stony bed in the main, shifty in some places, spring creek like in sections until Eyre creek and </a:t>
            </a:r>
            <a:r>
              <a:rPr lang="en-NZ" dirty="0" err="1"/>
              <a:t>Quoich</a:t>
            </a:r>
            <a:r>
              <a:rPr lang="en-NZ" dirty="0"/>
              <a:t> Creek, just out of Athol then it colours up a bit losing some of the “brightness”</a:t>
            </a:r>
          </a:p>
          <a:p>
            <a:r>
              <a:rPr lang="en-US" dirty="0"/>
              <a:t>C</a:t>
            </a:r>
            <a:r>
              <a:rPr lang="en-NZ" dirty="0"/>
              <a:t>an get quite skinny in high summer temps and gets a fair bit of pressure from Garston up with relatively easy access across a paddock at worst. </a:t>
            </a:r>
          </a:p>
          <a:p>
            <a:r>
              <a:rPr lang="en-US" dirty="0"/>
              <a:t>There are a few huts at </a:t>
            </a:r>
            <a:r>
              <a:rPr lang="en-US" dirty="0" err="1"/>
              <a:t>nokomai</a:t>
            </a:r>
            <a:r>
              <a:rPr lang="en-US" dirty="0"/>
              <a:t> and as such this area also receives pressure and access can be difficult with plenty of willow around </a:t>
            </a:r>
            <a:r>
              <a:rPr lang="en-US" dirty="0" err="1"/>
              <a:t>parawa</a:t>
            </a:r>
            <a:endParaRPr lang="en-US" dirty="0"/>
          </a:p>
          <a:p>
            <a:r>
              <a:rPr lang="en-US" dirty="0"/>
              <a:t>Often quite shifty bottom from here through into the gorge and its my experience that numbers reduce but the ones that do haunt this area are decent fish. </a:t>
            </a:r>
            <a:endParaRPr lang="en-NZ" dirty="0"/>
          </a:p>
          <a:p>
            <a:endParaRPr lang="en-NZ" dirty="0"/>
          </a:p>
          <a:p>
            <a:endParaRPr lang="en-US" dirty="0"/>
          </a:p>
        </p:txBody>
      </p:sp>
      <p:pic>
        <p:nvPicPr>
          <p:cNvPr id="7" name="Picture 6">
            <a:extLst>
              <a:ext uri="{FF2B5EF4-FFF2-40B4-BE49-F238E27FC236}">
                <a16:creationId xmlns:a16="http://schemas.microsoft.com/office/drawing/2014/main" id="{A737D343-50C7-4F70-BDC3-702BA277A6CB}"/>
              </a:ext>
            </a:extLst>
          </p:cNvPr>
          <p:cNvPicPr>
            <a:picLocks noChangeAspect="1"/>
          </p:cNvPicPr>
          <p:nvPr/>
        </p:nvPicPr>
        <p:blipFill>
          <a:blip r:embed="rId2"/>
          <a:stretch>
            <a:fillRect/>
          </a:stretch>
        </p:blipFill>
        <p:spPr>
          <a:xfrm>
            <a:off x="164120" y="924236"/>
            <a:ext cx="5477025" cy="5774788"/>
          </a:xfrm>
          <a:prstGeom prst="rect">
            <a:avLst/>
          </a:prstGeom>
        </p:spPr>
      </p:pic>
    </p:spTree>
    <p:extLst>
      <p:ext uri="{BB962C8B-B14F-4D97-AF65-F5344CB8AC3E}">
        <p14:creationId xmlns:p14="http://schemas.microsoft.com/office/powerpoint/2010/main" val="425058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471612-0166-4998-AC70-B035FE8A735A}"/>
              </a:ext>
            </a:extLst>
          </p:cNvPr>
          <p:cNvPicPr>
            <a:picLocks noGrp="1" noChangeAspect="1"/>
          </p:cNvPicPr>
          <p:nvPr>
            <p:ph sz="quarter" idx="13"/>
          </p:nvPr>
        </p:nvPicPr>
        <p:blipFill>
          <a:blip r:embed="rId2"/>
          <a:stretch>
            <a:fillRect/>
          </a:stretch>
        </p:blipFill>
        <p:spPr>
          <a:xfrm>
            <a:off x="3058650" y="83210"/>
            <a:ext cx="5916538" cy="6517357"/>
          </a:xfrm>
        </p:spPr>
      </p:pic>
    </p:spTree>
    <p:extLst>
      <p:ext uri="{BB962C8B-B14F-4D97-AF65-F5344CB8AC3E}">
        <p14:creationId xmlns:p14="http://schemas.microsoft.com/office/powerpoint/2010/main" val="32993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A88E-FB55-4C3D-9943-E8C45E1C08FE}"/>
              </a:ext>
            </a:extLst>
          </p:cNvPr>
          <p:cNvSpPr>
            <a:spLocks noGrp="1"/>
          </p:cNvSpPr>
          <p:nvPr>
            <p:ph type="title"/>
          </p:nvPr>
        </p:nvSpPr>
        <p:spPr/>
        <p:txBody>
          <a:bodyPr/>
          <a:lstStyle/>
          <a:p>
            <a:r>
              <a:rPr lang="en-US" dirty="0" err="1"/>
              <a:t>Nokomai</a:t>
            </a:r>
            <a:r>
              <a:rPr lang="en-US" dirty="0"/>
              <a:t> to </a:t>
            </a:r>
            <a:r>
              <a:rPr lang="en-US" dirty="0" err="1"/>
              <a:t>waikaia</a:t>
            </a:r>
            <a:r>
              <a:rPr lang="en-US" dirty="0"/>
              <a:t> junction</a:t>
            </a:r>
            <a:endParaRPr lang="en-NZ" dirty="0"/>
          </a:p>
        </p:txBody>
      </p:sp>
      <p:sp>
        <p:nvSpPr>
          <p:cNvPr id="3" name="Content Placeholder 2">
            <a:extLst>
              <a:ext uri="{FF2B5EF4-FFF2-40B4-BE49-F238E27FC236}">
                <a16:creationId xmlns:a16="http://schemas.microsoft.com/office/drawing/2014/main" id="{AB08B92C-210D-4A3B-B763-0C8E108F66DB}"/>
              </a:ext>
            </a:extLst>
          </p:cNvPr>
          <p:cNvSpPr>
            <a:spLocks noGrp="1"/>
          </p:cNvSpPr>
          <p:nvPr>
            <p:ph sz="quarter" idx="13"/>
          </p:nvPr>
        </p:nvSpPr>
        <p:spPr/>
        <p:txBody>
          <a:bodyPr>
            <a:normAutofit fontScale="77500" lnSpcReduction="20000"/>
          </a:bodyPr>
          <a:lstStyle/>
          <a:p>
            <a:r>
              <a:rPr lang="en-US" dirty="0" err="1"/>
              <a:t>Nokomai</a:t>
            </a:r>
            <a:r>
              <a:rPr lang="en-US" dirty="0"/>
              <a:t> to cattle flat is on the to do list, a walk through here from the end of the cattle flat road to </a:t>
            </a:r>
            <a:r>
              <a:rPr lang="en-US" dirty="0" err="1"/>
              <a:t>nokomai</a:t>
            </a:r>
            <a:r>
              <a:rPr lang="en-US" dirty="0"/>
              <a:t>. Have to have a vehicle at the end and remember to take the keys out of the coat that you left in the car at cattle flat….</a:t>
            </a:r>
          </a:p>
          <a:p>
            <a:r>
              <a:rPr lang="en-US" dirty="0"/>
              <a:t>Cattle flat area is primo with nice flat runs, ripples galore, crumbly edges, holes, back waters, side braids etc. well worth a couple of days in this area and good numbers….and willows</a:t>
            </a:r>
          </a:p>
          <a:p>
            <a:r>
              <a:rPr lang="en-US" dirty="0"/>
              <a:t>Below cattle flat the </a:t>
            </a:r>
            <a:r>
              <a:rPr lang="en-US" dirty="0" err="1"/>
              <a:t>tomogoluk</a:t>
            </a:r>
            <a:r>
              <a:rPr lang="en-US" dirty="0"/>
              <a:t> stream area has some nice backwaters well worth exploring </a:t>
            </a:r>
          </a:p>
          <a:p>
            <a:r>
              <a:rPr lang="en-US" dirty="0"/>
              <a:t>The river here can be braided as it runs across the flats and the bottom is a bit shifty but still decent numbers of fish and worth exploring. Easy wading</a:t>
            </a:r>
          </a:p>
          <a:p>
            <a:r>
              <a:rPr lang="en-US" dirty="0"/>
              <a:t>Quite a few areas of wide shallow flats with grubbing fish in shallow water down to </a:t>
            </a:r>
            <a:r>
              <a:rPr lang="en-US" dirty="0" err="1"/>
              <a:t>ardlussa</a:t>
            </a:r>
            <a:endParaRPr lang="en-US" dirty="0"/>
          </a:p>
          <a:p>
            <a:r>
              <a:rPr lang="en-US" dirty="0"/>
              <a:t>The </a:t>
            </a:r>
            <a:r>
              <a:rPr lang="en-US" dirty="0" err="1"/>
              <a:t>waikaia</a:t>
            </a:r>
            <a:r>
              <a:rPr lang="en-US" dirty="0"/>
              <a:t> enters around </a:t>
            </a:r>
            <a:r>
              <a:rPr lang="en-US" dirty="0" err="1"/>
              <a:t>Waipounamu</a:t>
            </a:r>
            <a:r>
              <a:rPr lang="en-US" dirty="0"/>
              <a:t> above </a:t>
            </a:r>
            <a:r>
              <a:rPr lang="en-US" dirty="0" err="1"/>
              <a:t>riversdale</a:t>
            </a:r>
            <a:r>
              <a:rPr lang="en-US" dirty="0"/>
              <a:t> and the </a:t>
            </a:r>
            <a:r>
              <a:rPr lang="en-US" dirty="0" err="1"/>
              <a:t>colour</a:t>
            </a:r>
            <a:r>
              <a:rPr lang="en-US" dirty="0"/>
              <a:t> changes to a more tannin stained. Some one once referred to it as “pale ale” </a:t>
            </a:r>
            <a:endParaRPr lang="en-NZ" dirty="0"/>
          </a:p>
        </p:txBody>
      </p:sp>
    </p:spTree>
    <p:extLst>
      <p:ext uri="{BB962C8B-B14F-4D97-AF65-F5344CB8AC3E}">
        <p14:creationId xmlns:p14="http://schemas.microsoft.com/office/powerpoint/2010/main" val="1568249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981B34D-356E-4E0A-8899-9324D390690F}"/>
              </a:ext>
            </a:extLst>
          </p:cNvPr>
          <p:cNvPicPr>
            <a:picLocks noGrp="1" noChangeAspect="1"/>
          </p:cNvPicPr>
          <p:nvPr>
            <p:ph sz="quarter" idx="13"/>
          </p:nvPr>
        </p:nvPicPr>
        <p:blipFill>
          <a:blip r:embed="rId2"/>
          <a:stretch>
            <a:fillRect/>
          </a:stretch>
        </p:blipFill>
        <p:spPr>
          <a:xfrm>
            <a:off x="3137707" y="258061"/>
            <a:ext cx="6533899" cy="6452227"/>
          </a:xfrm>
        </p:spPr>
      </p:pic>
      <p:sp>
        <p:nvSpPr>
          <p:cNvPr id="10" name="Oval 9">
            <a:extLst>
              <a:ext uri="{FF2B5EF4-FFF2-40B4-BE49-F238E27FC236}">
                <a16:creationId xmlns:a16="http://schemas.microsoft.com/office/drawing/2014/main" id="{92E73D90-7373-4C30-BBB9-3FBE780636C8}"/>
              </a:ext>
            </a:extLst>
          </p:cNvPr>
          <p:cNvSpPr/>
          <p:nvPr/>
        </p:nvSpPr>
        <p:spPr>
          <a:xfrm>
            <a:off x="6203852" y="5190978"/>
            <a:ext cx="1654687" cy="105079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F5ECBAE7-44C1-4839-801B-75DF556F6597}"/>
              </a:ext>
            </a:extLst>
          </p:cNvPr>
          <p:cNvSpPr/>
          <p:nvPr/>
        </p:nvSpPr>
        <p:spPr>
          <a:xfrm>
            <a:off x="4107766" y="2039815"/>
            <a:ext cx="1988234" cy="18288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0043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F6E9-BC73-46BE-8BD0-2635DC28BA9E}"/>
              </a:ext>
            </a:extLst>
          </p:cNvPr>
          <p:cNvSpPr>
            <a:spLocks noGrp="1"/>
          </p:cNvSpPr>
          <p:nvPr>
            <p:ph type="title"/>
          </p:nvPr>
        </p:nvSpPr>
        <p:spPr>
          <a:xfrm>
            <a:off x="5795889" y="268712"/>
            <a:ext cx="5327592" cy="1596177"/>
          </a:xfrm>
        </p:spPr>
        <p:txBody>
          <a:bodyPr/>
          <a:lstStyle/>
          <a:p>
            <a:r>
              <a:rPr lang="en-US" dirty="0" err="1"/>
              <a:t>Waikaia</a:t>
            </a:r>
            <a:r>
              <a:rPr lang="en-US" dirty="0"/>
              <a:t> junction to gore </a:t>
            </a:r>
            <a:endParaRPr lang="en-NZ" dirty="0"/>
          </a:p>
        </p:txBody>
      </p:sp>
      <p:sp>
        <p:nvSpPr>
          <p:cNvPr id="3" name="Content Placeholder 2">
            <a:extLst>
              <a:ext uri="{FF2B5EF4-FFF2-40B4-BE49-F238E27FC236}">
                <a16:creationId xmlns:a16="http://schemas.microsoft.com/office/drawing/2014/main" id="{8970D7E5-1AA6-4A49-AD6F-8B85CEE26D62}"/>
              </a:ext>
            </a:extLst>
          </p:cNvPr>
          <p:cNvSpPr>
            <a:spLocks noGrp="1"/>
          </p:cNvSpPr>
          <p:nvPr>
            <p:ph sz="quarter" idx="13"/>
          </p:nvPr>
        </p:nvSpPr>
        <p:spPr>
          <a:xfrm>
            <a:off x="6096000" y="1645920"/>
            <a:ext cx="5716166" cy="4943368"/>
          </a:xfrm>
        </p:spPr>
        <p:txBody>
          <a:bodyPr>
            <a:normAutofit fontScale="85000" lnSpcReduction="20000"/>
          </a:bodyPr>
          <a:lstStyle/>
          <a:p>
            <a:r>
              <a:rPr lang="en-US" dirty="0"/>
              <a:t>Probably the second most fished section of river and certainly well worth spending a couple of days exploring around here. </a:t>
            </a:r>
            <a:r>
              <a:rPr lang="en-US" dirty="0" err="1"/>
              <a:t>Theres</a:t>
            </a:r>
            <a:r>
              <a:rPr lang="en-US" dirty="0"/>
              <a:t> a lot of river so spend some time with maps for best access options as they abound.</a:t>
            </a:r>
          </a:p>
          <a:p>
            <a:r>
              <a:rPr lang="en-US" dirty="0"/>
              <a:t>Good to High numbers of fish</a:t>
            </a:r>
          </a:p>
          <a:p>
            <a:r>
              <a:rPr lang="en-US" dirty="0"/>
              <a:t>Lots of smaller creeks and rivers entering that are worth a look </a:t>
            </a:r>
            <a:r>
              <a:rPr lang="en-US" dirty="0" err="1"/>
              <a:t>ie</a:t>
            </a:r>
            <a:r>
              <a:rPr lang="en-US" dirty="0"/>
              <a:t> </a:t>
            </a:r>
            <a:r>
              <a:rPr lang="en-US" dirty="0" err="1"/>
              <a:t>otamita</a:t>
            </a:r>
            <a:r>
              <a:rPr lang="en-US" dirty="0"/>
              <a:t>, Waimea</a:t>
            </a:r>
          </a:p>
          <a:p>
            <a:r>
              <a:rPr lang="en-US" dirty="0"/>
              <a:t>Good summer and autumn hatches, perhaps of shorter duration than in the past and perhaps less reliable </a:t>
            </a:r>
          </a:p>
          <a:p>
            <a:r>
              <a:rPr lang="en-US" dirty="0"/>
              <a:t>Generally single channel and able to be crossed in normal flows but often not needed</a:t>
            </a:r>
          </a:p>
          <a:p>
            <a:r>
              <a:rPr lang="en-US" dirty="0"/>
              <a:t>Often grassy banked….bliss on the feet after Canterbury rocky beds</a:t>
            </a:r>
          </a:p>
        </p:txBody>
      </p:sp>
      <p:pic>
        <p:nvPicPr>
          <p:cNvPr id="7" name="Picture 6">
            <a:extLst>
              <a:ext uri="{FF2B5EF4-FFF2-40B4-BE49-F238E27FC236}">
                <a16:creationId xmlns:a16="http://schemas.microsoft.com/office/drawing/2014/main" id="{B11AFC00-804B-495C-AF05-EF239E55F2AC}"/>
              </a:ext>
            </a:extLst>
          </p:cNvPr>
          <p:cNvPicPr>
            <a:picLocks noChangeAspect="1"/>
          </p:cNvPicPr>
          <p:nvPr/>
        </p:nvPicPr>
        <p:blipFill>
          <a:blip r:embed="rId2"/>
          <a:stretch>
            <a:fillRect/>
          </a:stretch>
        </p:blipFill>
        <p:spPr>
          <a:xfrm>
            <a:off x="175509" y="465665"/>
            <a:ext cx="5886438" cy="5794462"/>
          </a:xfrm>
          <a:prstGeom prst="rect">
            <a:avLst/>
          </a:prstGeom>
        </p:spPr>
      </p:pic>
      <p:sp>
        <p:nvSpPr>
          <p:cNvPr id="8" name="Oval 7">
            <a:extLst>
              <a:ext uri="{FF2B5EF4-FFF2-40B4-BE49-F238E27FC236}">
                <a16:creationId xmlns:a16="http://schemas.microsoft.com/office/drawing/2014/main" id="{F903433B-08F8-49FD-B67B-4DC0CA563ACB}"/>
              </a:ext>
            </a:extLst>
          </p:cNvPr>
          <p:cNvSpPr/>
          <p:nvPr/>
        </p:nvSpPr>
        <p:spPr>
          <a:xfrm>
            <a:off x="220810" y="2570923"/>
            <a:ext cx="1223679" cy="1020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Oval 9">
            <a:extLst>
              <a:ext uri="{FF2B5EF4-FFF2-40B4-BE49-F238E27FC236}">
                <a16:creationId xmlns:a16="http://schemas.microsoft.com/office/drawing/2014/main" id="{28B2C7A4-B110-41CE-B501-8B22230626E1}"/>
              </a:ext>
            </a:extLst>
          </p:cNvPr>
          <p:cNvSpPr/>
          <p:nvPr/>
        </p:nvSpPr>
        <p:spPr>
          <a:xfrm>
            <a:off x="346706" y="3955775"/>
            <a:ext cx="1223679" cy="1020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Oval 10">
            <a:extLst>
              <a:ext uri="{FF2B5EF4-FFF2-40B4-BE49-F238E27FC236}">
                <a16:creationId xmlns:a16="http://schemas.microsoft.com/office/drawing/2014/main" id="{3F72B2B2-3C3A-4DF7-98B4-8C3BF9E93389}"/>
              </a:ext>
            </a:extLst>
          </p:cNvPr>
          <p:cNvSpPr/>
          <p:nvPr/>
        </p:nvSpPr>
        <p:spPr>
          <a:xfrm>
            <a:off x="4666913" y="2193240"/>
            <a:ext cx="1223679" cy="1020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81426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E49EEF-D068-4B76-8398-273689348850}"/>
              </a:ext>
            </a:extLst>
          </p:cNvPr>
          <p:cNvSpPr>
            <a:spLocks noGrp="1"/>
          </p:cNvSpPr>
          <p:nvPr>
            <p:ph type="title"/>
          </p:nvPr>
        </p:nvSpPr>
        <p:spPr>
          <a:xfrm>
            <a:off x="5795889" y="268712"/>
            <a:ext cx="5327592" cy="1175775"/>
          </a:xfrm>
        </p:spPr>
        <p:txBody>
          <a:bodyPr/>
          <a:lstStyle/>
          <a:p>
            <a:r>
              <a:rPr lang="en-US" dirty="0"/>
              <a:t>Gore to </a:t>
            </a:r>
            <a:r>
              <a:rPr lang="en-US" dirty="0" err="1"/>
              <a:t>wyndham</a:t>
            </a:r>
            <a:endParaRPr lang="en-NZ" dirty="0"/>
          </a:p>
        </p:txBody>
      </p:sp>
      <p:sp>
        <p:nvSpPr>
          <p:cNvPr id="7" name="Content Placeholder 2">
            <a:extLst>
              <a:ext uri="{FF2B5EF4-FFF2-40B4-BE49-F238E27FC236}">
                <a16:creationId xmlns:a16="http://schemas.microsoft.com/office/drawing/2014/main" id="{3EE25542-A24D-459D-AB52-65308EE94E26}"/>
              </a:ext>
            </a:extLst>
          </p:cNvPr>
          <p:cNvSpPr>
            <a:spLocks noGrp="1"/>
          </p:cNvSpPr>
          <p:nvPr>
            <p:ph sz="quarter" idx="13"/>
          </p:nvPr>
        </p:nvSpPr>
        <p:spPr>
          <a:xfrm>
            <a:off x="6096000" y="1208598"/>
            <a:ext cx="5716166" cy="4943368"/>
          </a:xfrm>
        </p:spPr>
        <p:txBody>
          <a:bodyPr>
            <a:normAutofit fontScale="85000" lnSpcReduction="10000"/>
          </a:bodyPr>
          <a:lstStyle/>
          <a:p>
            <a:r>
              <a:rPr lang="en-US" dirty="0"/>
              <a:t>most fished section of river but for good reason. Lots and lots of target species. certainly well worth spending a couple of days exploring around here. </a:t>
            </a:r>
          </a:p>
          <a:p>
            <a:r>
              <a:rPr lang="en-US" dirty="0"/>
              <a:t>Again Good to High numbers of fish and some large specimens </a:t>
            </a:r>
            <a:r>
              <a:rPr lang="en-US" dirty="0" err="1"/>
              <a:t>incl</a:t>
            </a:r>
            <a:r>
              <a:rPr lang="en-US" dirty="0"/>
              <a:t> trophy fish but tough!</a:t>
            </a:r>
          </a:p>
          <a:p>
            <a:r>
              <a:rPr lang="en-US" dirty="0"/>
              <a:t>In my experience the most prolific area for hatches, again reduced perhaps on what they were but get the day and the stars aligned and you wont move your feet.</a:t>
            </a:r>
          </a:p>
          <a:p>
            <a:r>
              <a:rPr lang="en-US" dirty="0"/>
              <a:t>Generally single channel and able to be crossed easily in normal flows but often not needed</a:t>
            </a:r>
          </a:p>
          <a:p>
            <a:r>
              <a:rPr lang="en-US" dirty="0"/>
              <a:t>Again lots of grass banks and often grazed with hot wires at fly catching level. Plenty of willow but easy to be all day in the river</a:t>
            </a:r>
          </a:p>
        </p:txBody>
      </p:sp>
      <p:pic>
        <p:nvPicPr>
          <p:cNvPr id="9" name="Picture 8">
            <a:extLst>
              <a:ext uri="{FF2B5EF4-FFF2-40B4-BE49-F238E27FC236}">
                <a16:creationId xmlns:a16="http://schemas.microsoft.com/office/drawing/2014/main" id="{ADBDA40C-8253-4FC8-A33A-C691FD9ED14F}"/>
              </a:ext>
            </a:extLst>
          </p:cNvPr>
          <p:cNvPicPr>
            <a:picLocks noChangeAspect="1"/>
          </p:cNvPicPr>
          <p:nvPr/>
        </p:nvPicPr>
        <p:blipFill>
          <a:blip r:embed="rId2"/>
          <a:stretch>
            <a:fillRect/>
          </a:stretch>
        </p:blipFill>
        <p:spPr>
          <a:xfrm>
            <a:off x="138084" y="112544"/>
            <a:ext cx="5961247" cy="6589288"/>
          </a:xfrm>
          <a:prstGeom prst="rect">
            <a:avLst/>
          </a:prstGeom>
        </p:spPr>
      </p:pic>
      <p:sp>
        <p:nvSpPr>
          <p:cNvPr id="10" name="Oval 9">
            <a:extLst>
              <a:ext uri="{FF2B5EF4-FFF2-40B4-BE49-F238E27FC236}">
                <a16:creationId xmlns:a16="http://schemas.microsoft.com/office/drawing/2014/main" id="{3DBC095B-6557-46F9-8390-5B8AA0F24E36}"/>
              </a:ext>
            </a:extLst>
          </p:cNvPr>
          <p:cNvSpPr/>
          <p:nvPr/>
        </p:nvSpPr>
        <p:spPr>
          <a:xfrm>
            <a:off x="2867770" y="5055912"/>
            <a:ext cx="1533378" cy="109605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25456503"/>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TM04033925[[fn=Droplet]]</Template>
  <TotalTime>175</TotalTime>
  <Words>1229</Words>
  <Application>Microsoft Office PowerPoint</Application>
  <PresentationFormat>Widescreen</PresentationFormat>
  <Paragraphs>77</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Tw Cen MT</vt:lpstr>
      <vt:lpstr>Droplet</vt:lpstr>
      <vt:lpstr>The Mataura river, tributaries and all my secret places….</vt:lpstr>
      <vt:lpstr>PowerPoint Presentation</vt:lpstr>
      <vt:lpstr>where?</vt:lpstr>
      <vt:lpstr>Fairlight to nokomai</vt:lpstr>
      <vt:lpstr>PowerPoint Presentation</vt:lpstr>
      <vt:lpstr>Nokomai to waikaia junction</vt:lpstr>
      <vt:lpstr>PowerPoint Presentation</vt:lpstr>
      <vt:lpstr>Waikaia junction to gore </vt:lpstr>
      <vt:lpstr>Gore to wyndham</vt:lpstr>
      <vt:lpstr>Wyndham to the sea</vt:lpstr>
      <vt:lpstr>gear </vt:lpstr>
      <vt:lpstr>Flies </vt:lpstr>
      <vt:lpstr>Dry fly!! Emergers, duns and spinners </vt:lpstr>
      <vt:lpstr>emergers</vt:lpstr>
      <vt:lpstr>PowerPoint Presentation</vt:lpstr>
      <vt:lpstr>Spinners </vt:lpstr>
      <vt:lpstr>Nymphs – unweighted and weighted </vt:lpstr>
      <vt:lpstr>Nymphs - weighted </vt:lpstr>
      <vt:lpstr>Nymphs – weighted </vt:lpstr>
      <vt:lpstr>Slackwater, backwater and just ‘cause…</vt:lpstr>
      <vt:lpstr>Techniques and “what the hell are they 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Mataura river, tributaries and all my secret places….</dc:title>
  <dc:creator>Tony Calder</dc:creator>
  <cp:lastModifiedBy>Tony Calder</cp:lastModifiedBy>
  <cp:revision>21</cp:revision>
  <dcterms:created xsi:type="dcterms:W3CDTF">2018-01-28T23:13:38Z</dcterms:created>
  <dcterms:modified xsi:type="dcterms:W3CDTF">2018-01-29T02:12:04Z</dcterms:modified>
</cp:coreProperties>
</file>